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0"/>
  </p:notesMasterIdLst>
  <p:sldIdLst>
    <p:sldId id="261" r:id="rId5"/>
    <p:sldId id="275" r:id="rId6"/>
    <p:sldId id="276" r:id="rId7"/>
    <p:sldId id="277" r:id="rId8"/>
    <p:sldId id="265" r:id="rId9"/>
    <p:sldId id="269" r:id="rId10"/>
    <p:sldId id="270" r:id="rId11"/>
    <p:sldId id="274" r:id="rId12"/>
    <p:sldId id="264" r:id="rId13"/>
    <p:sldId id="268" r:id="rId14"/>
    <p:sldId id="272" r:id="rId15"/>
    <p:sldId id="273" r:id="rId16"/>
    <p:sldId id="278" r:id="rId17"/>
    <p:sldId id="271"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30B46A-EE85-4AA6-ADDC-611C9F0DED25}" v="1" dt="2020-11-05T20:47:41.104"/>
    <p1510:client id="{4FF93C7A-CF18-496C-ABE2-E1F8DCCA3FCC}" v="401" dt="2020-11-05T20:20:29.360"/>
    <p1510:client id="{7425367C-AA4C-4887-B516-6FF0EDA1B62D}" v="1" dt="2020-11-05T18:57:16.642"/>
    <p1510:client id="{AC13D211-6FF1-43C6-B79A-DF7DC7ACA503}" v="11" dt="2020-11-05T20:03:11.993"/>
    <p1510:client id="{B22CC221-4201-437F-9140-D2B37313D31B}" v="321" dt="2020-11-05T19:24:00.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&lt;begin recording&gt;</a:t>
            </a:r>
          </a:p>
          <a:p>
            <a:r>
              <a:rPr lang="en-US">
                <a:cs typeface="Calibri"/>
              </a:rPr>
              <a:t>Jennifer:</a:t>
            </a:r>
          </a:p>
          <a:p>
            <a:r>
              <a:rPr lang="en-US">
                <a:cs typeface="Calibri"/>
              </a:rPr>
              <a:t>Hello everyone, thank you very much for being here today.  </a:t>
            </a:r>
          </a:p>
          <a:p>
            <a:r>
              <a:rPr lang="en-US">
                <a:cs typeface="Calibri"/>
              </a:rPr>
              <a:t>I'm Jennifer Bohling.</a:t>
            </a:r>
          </a:p>
          <a:p>
            <a:r>
              <a:rPr lang="en-US">
                <a:cs typeface="Calibri"/>
              </a:rPr>
              <a:t>I'm </a:t>
            </a:r>
            <a:r>
              <a:rPr lang="en-US" cap="all"/>
              <a:t>Juan Cantu</a:t>
            </a:r>
            <a:endParaRPr lang="en-US">
              <a:cs typeface="Calibri"/>
            </a:endParaRPr>
          </a:p>
          <a:p>
            <a:r>
              <a:rPr lang="en-US"/>
              <a:t>I'm </a:t>
            </a:r>
            <a:r>
              <a:rPr lang="en-US" cap="all"/>
              <a:t>Kate Goins</a:t>
            </a:r>
            <a:endParaRPr lang="en-US" cap="all">
              <a:cs typeface="Calibri"/>
            </a:endParaRPr>
          </a:p>
          <a:p>
            <a:r>
              <a:rPr lang="en-US"/>
              <a:t>I'm </a:t>
            </a:r>
            <a:r>
              <a:rPr lang="en-US" cap="all"/>
              <a:t>Jonathan Hocevar</a:t>
            </a:r>
            <a:endParaRPr lang="en-US">
              <a:cs typeface="Calibri"/>
            </a:endParaRPr>
          </a:p>
          <a:p>
            <a:r>
              <a:rPr lang="en-US" cap="all">
                <a:cs typeface="Calibri"/>
              </a:rPr>
              <a:t>I'm Abhijeet</a:t>
            </a:r>
            <a:r>
              <a:rPr lang="en-US" cap="all"/>
              <a:t> </a:t>
            </a:r>
            <a:r>
              <a:rPr lang="en-US" cap="all" err="1"/>
              <a:t>Medtia</a:t>
            </a:r>
            <a:endParaRPr lang="en-US" cap="all" err="1">
              <a:cs typeface="Calibri"/>
            </a:endParaRPr>
          </a:p>
          <a:p>
            <a:r>
              <a:rPr lang="en-US" cap="all">
                <a:cs typeface="Calibri"/>
              </a:rPr>
              <a:t>I'm </a:t>
            </a:r>
            <a:r>
              <a:rPr lang="en-US" cap="all"/>
              <a:t>Felicity Pawlowski</a:t>
            </a:r>
            <a:endParaRPr lang="en-US" cap="all">
              <a:cs typeface="Calibri"/>
            </a:endParaRPr>
          </a:p>
          <a:p>
            <a:r>
              <a:rPr lang="en-US" cap="all">
                <a:cs typeface="Calibri"/>
              </a:rPr>
              <a:t>I'm </a:t>
            </a:r>
            <a:r>
              <a:rPr lang="en-US" cap="all"/>
              <a:t>Noah Sims</a:t>
            </a:r>
            <a:endParaRPr lang="en-US" cap="all">
              <a:cs typeface="Calibri"/>
            </a:endParaRPr>
          </a:p>
          <a:p>
            <a:r>
              <a:rPr lang="en-US">
                <a:cs typeface="Calibri"/>
              </a:rPr>
              <a:t>We are group 10 and we are proud to present our work from this semester on our app, The Bookaholics.  </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a:t>
            </a:fld>
            <a:endParaRPr lang="en-US"/>
          </a:p>
        </p:txBody>
      </p:sp>
    </p:spTree>
    <p:extLst>
      <p:ext uri="{BB962C8B-B14F-4D97-AF65-F5344CB8AC3E}">
        <p14:creationId xmlns:p14="http://schemas.microsoft.com/office/powerpoint/2010/main" val="2015360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Our use case diagram displays each action the user can take as derived from the functional requirements. Actions include </a:t>
            </a:r>
            <a:r>
              <a:rPr lang="en-US">
                <a:cs typeface="Calibri"/>
              </a:rPr>
              <a:t>essential</a:t>
            </a:r>
            <a:r>
              <a:rPr lang="en-US" dirty="0">
                <a:cs typeface="Calibri"/>
              </a:rPr>
              <a:t> things to a bookshelf software such as reading and searching books as well as managing different book lists such as future reads. Some unique actions our user can take are being able to request friends and read and write reviews. Most of these uses cases include sub actions that are taken from the main use case as shown through the extend and include arrows. The main use cases on the left column formed the bases of our sequence diagrams with the right column of use cases being the different actions in the loop and alternative boxes.</a:t>
            </a:r>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a:p>
        </p:txBody>
      </p:sp>
    </p:spTree>
    <p:extLst>
      <p:ext uri="{BB962C8B-B14F-4D97-AF65-F5344CB8AC3E}">
        <p14:creationId xmlns:p14="http://schemas.microsoft.com/office/powerpoint/2010/main" val="2919813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Jonathan: For our architectural design, we choose to go with a modified version of the MVS architecture. </a:t>
            </a:r>
          </a:p>
          <a:p>
            <a:r>
              <a:rPr lang="en-US">
                <a:cs typeface="Calibri"/>
              </a:rPr>
              <a:t>Our model uses the same three components, </a:t>
            </a:r>
          </a:p>
          <a:p>
            <a:r>
              <a:rPr lang="en-US"/>
              <a:t>1. The controller that acts as the brain of the application, processing data from the model and handling user input</a:t>
            </a:r>
            <a:endParaRPr lang="en-US">
              <a:cs typeface="Calibri"/>
            </a:endParaRPr>
          </a:p>
          <a:p>
            <a:r>
              <a:rPr lang="en-US">
                <a:cs typeface="Calibri"/>
              </a:rPr>
              <a:t>2. The view that the user sees and interacts with</a:t>
            </a:r>
          </a:p>
          <a:p>
            <a:r>
              <a:rPr lang="en-US">
                <a:cs typeface="Calibri"/>
              </a:rPr>
              <a:t>3. The model acts as the database and stores the data for the application</a:t>
            </a:r>
          </a:p>
          <a:p>
            <a:r>
              <a:rPr lang="en-US">
                <a:cs typeface="Calibri"/>
              </a:rPr>
              <a:t>We have chosen to have the flow of data go through the controller, thus separating the View and Model components.</a:t>
            </a:r>
          </a:p>
          <a:p>
            <a:r>
              <a:rPr lang="en-US">
                <a:cs typeface="Calibri"/>
              </a:rPr>
              <a:t>The user will interact with the view they see, which will send their actions to the controller, which will then update the view and request data from the model as necessary</a:t>
            </a:r>
          </a:p>
        </p:txBody>
      </p:sp>
      <p:sp>
        <p:nvSpPr>
          <p:cNvPr id="4" name="Slide Number Placeholder 3"/>
          <p:cNvSpPr>
            <a:spLocks noGrp="1"/>
          </p:cNvSpPr>
          <p:nvPr>
            <p:ph type="sldNum" sz="quarter" idx="5"/>
          </p:nvPr>
        </p:nvSpPr>
        <p:spPr/>
        <p:txBody>
          <a:bodyPr/>
          <a:lstStyle/>
          <a:p>
            <a:fld id="{C275CD8D-B1D9-4658-A4F0-38CA8D83ED5D}" type="slidenum">
              <a:rPr lang="en-US" smtClean="0"/>
              <a:t>11</a:t>
            </a:fld>
            <a:endParaRPr lang="en-US"/>
          </a:p>
        </p:txBody>
      </p:sp>
    </p:spTree>
    <p:extLst>
      <p:ext uri="{BB962C8B-B14F-4D97-AF65-F5344CB8AC3E}">
        <p14:creationId xmlns:p14="http://schemas.microsoft.com/office/powerpoint/2010/main" val="3266122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can see our architectural design modeled here in our sequence diagrams.</a:t>
            </a:r>
          </a:p>
          <a:p>
            <a:r>
              <a:rPr lang="en-US">
                <a:cs typeface="Calibri"/>
              </a:rPr>
              <a:t>Each component talks directly to the components directly on either side of itself.</a:t>
            </a:r>
          </a:p>
          <a:p>
            <a:br>
              <a:rPr lang="en-US">
                <a:cs typeface="+mn-lt"/>
              </a:rPr>
            </a:br>
            <a:r>
              <a:rPr lang="en-US">
                <a:cs typeface="Calibri"/>
              </a:rPr>
              <a:t>We also combined the alternative and loop blocks to model how the user can use multiple features on the same view window.</a:t>
            </a:r>
          </a:p>
          <a:p>
            <a:endParaRPr lang="en-US">
              <a:cs typeface="Calibri"/>
            </a:endParaRPr>
          </a:p>
          <a:p>
            <a:r>
              <a:rPr lang="en-US">
                <a:cs typeface="Calibri"/>
              </a:rPr>
              <a:t>This sequence diagram displays the options the user has when managing a list. After adding a list, the user is left in the same position they started and can still add, remove or manage another list.</a:t>
            </a:r>
            <a:endParaRPr lang="en-US"/>
          </a:p>
        </p:txBody>
      </p:sp>
      <p:sp>
        <p:nvSpPr>
          <p:cNvPr id="4" name="Slide Number Placeholder 3"/>
          <p:cNvSpPr>
            <a:spLocks noGrp="1"/>
          </p:cNvSpPr>
          <p:nvPr>
            <p:ph type="sldNum" sz="quarter" idx="5"/>
          </p:nvPr>
        </p:nvSpPr>
        <p:spPr/>
        <p:txBody>
          <a:bodyPr/>
          <a:lstStyle/>
          <a:p>
            <a:fld id="{C275CD8D-B1D9-4658-A4F0-38CA8D83ED5D}" type="slidenum">
              <a:rPr lang="en-US" smtClean="0"/>
              <a:t>12</a:t>
            </a:fld>
            <a:endParaRPr lang="en-US"/>
          </a:p>
        </p:txBody>
      </p:sp>
    </p:spTree>
    <p:extLst>
      <p:ext uri="{BB962C8B-B14F-4D97-AF65-F5344CB8AC3E}">
        <p14:creationId xmlns:p14="http://schemas.microsoft.com/office/powerpoint/2010/main" val="2188821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Noah: </a:t>
            </a:r>
            <a:endParaRPr lang="en-US"/>
          </a:p>
          <a:p>
            <a:r>
              <a:rPr lang="en-US">
                <a:cs typeface="Calibri"/>
              </a:rPr>
              <a:t>Here we have the class diagram, which describes all of the neccesary classes for our project and their releation to each other, using an object oriented approach. </a:t>
            </a:r>
          </a:p>
          <a:p>
            <a:r>
              <a:rPr lang="en-US">
                <a:cs typeface="Calibri"/>
              </a:rPr>
              <a:t>The functional requirements that we defined earlier are all represented here as functions of the classes, each requirement being an affect on one of these objects. </a:t>
            </a:r>
          </a:p>
          <a:p>
            <a:r>
              <a:rPr lang="en-US">
                <a:cs typeface="Calibri"/>
              </a:rPr>
              <a:t>Because our program was designed around individual users maintaining their own library and book lists, each object can be linked to a central user node, simplying the organization of these objects in the database.</a:t>
            </a:r>
          </a:p>
        </p:txBody>
      </p:sp>
      <p:sp>
        <p:nvSpPr>
          <p:cNvPr id="4" name="Slide Number Placeholder 3"/>
          <p:cNvSpPr>
            <a:spLocks noGrp="1"/>
          </p:cNvSpPr>
          <p:nvPr>
            <p:ph type="sldNum" sz="quarter" idx="5"/>
          </p:nvPr>
        </p:nvSpPr>
        <p:spPr/>
        <p:txBody>
          <a:bodyPr/>
          <a:lstStyle/>
          <a:p>
            <a:fld id="{C275CD8D-B1D9-4658-A4F0-38CA8D83ED5D}" type="slidenum">
              <a:rPr lang="en-US" smtClean="0"/>
              <a:t>13</a:t>
            </a:fld>
            <a:endParaRPr lang="en-US"/>
          </a:p>
        </p:txBody>
      </p:sp>
    </p:spTree>
    <p:extLst>
      <p:ext uri="{BB962C8B-B14F-4D97-AF65-F5344CB8AC3E}">
        <p14:creationId xmlns:p14="http://schemas.microsoft.com/office/powerpoint/2010/main" val="4166048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Felicity: These are two sample user interfaces that were designed specifically for The Bookaholics application. On the left side, we have the log in screen with two textboxes for the user to enter their username and password. On the right side, we have the app's startup homepage. This is the page that will load after a user has logged in. For this visual we are assuming that a user with the name of Alex has just logged into their account. </a:t>
            </a:r>
            <a:endParaRPr lang="en-US"/>
          </a:p>
          <a:p>
            <a:r>
              <a:rPr lang="en-US">
                <a:cs typeface="Calibri"/>
              </a:rPr>
              <a:t>This is what a user could expect to see. </a:t>
            </a:r>
          </a:p>
          <a:p>
            <a:r>
              <a:rPr lang="en-US">
                <a:cs typeface="Calibri"/>
              </a:rPr>
              <a:t>Under the greeting for the user are any notifications that may have been received while away. Under this will be any books that the user is in the process of reading, this is so if the user's intent it to just pick up from where they left off in a book they can do so quickly. On the left hand side of the screen are icons representing, from top to bottom, profile, search, books, lists, friends, and settings. The user can click on any of these icons, one of the stories they are currently reading, or a notification to advance to the next desired screen. </a:t>
            </a:r>
          </a:p>
        </p:txBody>
      </p:sp>
      <p:sp>
        <p:nvSpPr>
          <p:cNvPr id="4" name="Slide Number Placeholder 3"/>
          <p:cNvSpPr>
            <a:spLocks noGrp="1"/>
          </p:cNvSpPr>
          <p:nvPr>
            <p:ph type="sldNum" sz="quarter" idx="5"/>
          </p:nvPr>
        </p:nvSpPr>
        <p:spPr/>
        <p:txBody>
          <a:bodyPr/>
          <a:lstStyle/>
          <a:p>
            <a:fld id="{C275CD8D-B1D9-4658-A4F0-38CA8D83ED5D}" type="slidenum">
              <a:rPr lang="en-US" smtClean="0"/>
              <a:t>14</a:t>
            </a:fld>
            <a:endParaRPr lang="en-US"/>
          </a:p>
        </p:txBody>
      </p:sp>
    </p:spTree>
    <p:extLst>
      <p:ext uri="{BB962C8B-B14F-4D97-AF65-F5344CB8AC3E}">
        <p14:creationId xmlns:p14="http://schemas.microsoft.com/office/powerpoint/2010/main" val="1492718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Jennifer:</a:t>
            </a:r>
          </a:p>
          <a:p>
            <a:r>
              <a:rPr lang="en-US">
                <a:cs typeface="Calibri"/>
              </a:rPr>
              <a:t>Thank you for coming today.  We had a wonderful experience designing our software and working together as a team this semester.  </a:t>
            </a:r>
            <a:endParaRPr lang="en-US"/>
          </a:p>
          <a:p>
            <a:r>
              <a:rPr lang="en-US">
                <a:cs typeface="Calibri"/>
              </a:rPr>
              <a:t>We learned a lot about software design through our project and how to collaborate with fellow developers.</a:t>
            </a:r>
          </a:p>
          <a:p>
            <a:r>
              <a:rPr lang="en-US">
                <a:cs typeface="Calibri"/>
              </a:rPr>
              <a:t>This concludes our presentation.  Thank you very much for your time.</a:t>
            </a:r>
          </a:p>
          <a:p>
            <a:r>
              <a:rPr lang="en-US">
                <a:cs typeface="Calibri"/>
              </a:rPr>
              <a:t>&lt;end recording&gt;</a:t>
            </a:r>
          </a:p>
        </p:txBody>
      </p:sp>
      <p:sp>
        <p:nvSpPr>
          <p:cNvPr id="4" name="Slide Number Placeholder 3"/>
          <p:cNvSpPr>
            <a:spLocks noGrp="1"/>
          </p:cNvSpPr>
          <p:nvPr>
            <p:ph type="sldNum" sz="quarter" idx="5"/>
          </p:nvPr>
        </p:nvSpPr>
        <p:spPr/>
        <p:txBody>
          <a:bodyPr/>
          <a:lstStyle/>
          <a:p>
            <a:fld id="{C275CD8D-B1D9-4658-A4F0-38CA8D83ED5D}" type="slidenum">
              <a:rPr lang="en-US" smtClean="0"/>
              <a:t>15</a:t>
            </a:fld>
            <a:endParaRPr lang="en-US"/>
          </a:p>
        </p:txBody>
      </p:sp>
    </p:spTree>
    <p:extLst>
      <p:ext uri="{BB962C8B-B14F-4D97-AF65-F5344CB8AC3E}">
        <p14:creationId xmlns:p14="http://schemas.microsoft.com/office/powerpoint/2010/main" val="2200460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Jennifer:</a:t>
            </a:r>
          </a:p>
          <a:p>
            <a:r>
              <a:rPr lang="en-US">
                <a:cs typeface="Calibri"/>
              </a:rPr>
              <a:t>So, what is our app, The Bookaholics about?</a:t>
            </a:r>
          </a:p>
          <a:p>
            <a:r>
              <a:rPr lang="en-US">
                <a:cs typeface="Calibri"/>
              </a:rPr>
              <a:t>As avid readers, we were drawn to the idea of designing a bookshelf app.  But we wanted our app to stand apart from the numerous bookshelf apps available and to have more functionality than simply allowing a user to store and read their books.  So we decided to design an app which combines aspects of social media with reading.  </a:t>
            </a:r>
          </a:p>
          <a:p>
            <a:r>
              <a:rPr lang="en-US">
                <a:cs typeface="Calibri"/>
              </a:rPr>
              <a:t>Have you ever wondered what your friends are reading?  Ever wanted to keep a list of the books you have read or want to read later? </a:t>
            </a:r>
          </a:p>
        </p:txBody>
      </p:sp>
      <p:sp>
        <p:nvSpPr>
          <p:cNvPr id="4" name="Slide Number Placeholder 3"/>
          <p:cNvSpPr>
            <a:spLocks noGrp="1"/>
          </p:cNvSpPr>
          <p:nvPr>
            <p:ph type="sldNum" sz="quarter" idx="5"/>
          </p:nvPr>
        </p:nvSpPr>
        <p:spPr/>
        <p:txBody>
          <a:bodyPr/>
          <a:lstStyle/>
          <a:p>
            <a:fld id="{C275CD8D-B1D9-4658-A4F0-38CA8D83ED5D}" type="slidenum">
              <a:rPr lang="en-US" smtClean="0"/>
              <a:t>2</a:t>
            </a:fld>
            <a:endParaRPr lang="en-US"/>
          </a:p>
        </p:txBody>
      </p:sp>
    </p:spTree>
    <p:extLst>
      <p:ext uri="{BB962C8B-B14F-4D97-AF65-F5344CB8AC3E}">
        <p14:creationId xmlns:p14="http://schemas.microsoft.com/office/powerpoint/2010/main" val="359216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Jennifer:</a:t>
            </a:r>
          </a:p>
          <a:p>
            <a:r>
              <a:rPr lang="en-US">
                <a:cs typeface="Calibri"/>
              </a:rPr>
              <a:t>Our app gives users the ability to add friends, write reviews and rate books they have read, and create lists such as what they have read/want to read/and are currently reading.  </a:t>
            </a:r>
          </a:p>
          <a:p>
            <a:r>
              <a:rPr lang="en-US">
                <a:cs typeface="Calibri"/>
              </a:rPr>
              <a:t>When a user creates a review or something is added to their list, their friends will be notified.  Meaning friends will know which books are going on your list to read, which ones you've finished and might want to discuss, or they can read your reviews to find out what you loved (or hated) reading!</a:t>
            </a:r>
          </a:p>
        </p:txBody>
      </p:sp>
      <p:sp>
        <p:nvSpPr>
          <p:cNvPr id="4" name="Slide Number Placeholder 3"/>
          <p:cNvSpPr>
            <a:spLocks noGrp="1"/>
          </p:cNvSpPr>
          <p:nvPr>
            <p:ph type="sldNum" sz="quarter" idx="5"/>
          </p:nvPr>
        </p:nvSpPr>
        <p:spPr/>
        <p:txBody>
          <a:bodyPr/>
          <a:lstStyle/>
          <a:p>
            <a:fld id="{C275CD8D-B1D9-4658-A4F0-38CA8D83ED5D}" type="slidenum">
              <a:rPr lang="en-US" smtClean="0"/>
              <a:t>3</a:t>
            </a:fld>
            <a:endParaRPr lang="en-US"/>
          </a:p>
        </p:txBody>
      </p:sp>
    </p:spTree>
    <p:extLst>
      <p:ext uri="{BB962C8B-B14F-4D97-AF65-F5344CB8AC3E}">
        <p14:creationId xmlns:p14="http://schemas.microsoft.com/office/powerpoint/2010/main" val="4163924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Jennifer:</a:t>
            </a:r>
          </a:p>
          <a:p>
            <a:r>
              <a:rPr lang="en-US">
                <a:cs typeface="Calibri"/>
              </a:rPr>
              <a:t>In our early design phase, we went back and forth discussing what our app should be and what it should not be.  </a:t>
            </a:r>
          </a:p>
          <a:p>
            <a:r>
              <a:rPr lang="en-US">
                <a:cs typeface="Calibri"/>
              </a:rPr>
              <a:t>For example, there are many good apps available for purchasing or downloading books, such as Libby, </a:t>
            </a:r>
            <a:r>
              <a:rPr lang="en-US" err="1">
                <a:cs typeface="Calibri"/>
              </a:rPr>
              <a:t>OverDrive</a:t>
            </a:r>
            <a:r>
              <a:rPr lang="en-US">
                <a:cs typeface="Calibri"/>
              </a:rPr>
              <a:t>, and Kindle.</a:t>
            </a:r>
          </a:p>
          <a:p>
            <a:r>
              <a:rPr lang="en-US">
                <a:cs typeface="Calibri"/>
              </a:rPr>
              <a:t>After some discussion we decided it was better to focus our efforts on reading and social media aspects, and to have an app which can import books which have been bought or downloaded from other sources.</a:t>
            </a:r>
          </a:p>
          <a:p>
            <a:r>
              <a:rPr lang="en-US">
                <a:cs typeface="Calibri"/>
              </a:rPr>
              <a:t>Now that you know the concept behind The Bookaholics, we will take you through our process, starting with Felicity who will explain our project scheduling.</a:t>
            </a:r>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a:p>
        </p:txBody>
      </p:sp>
    </p:spTree>
    <p:extLst>
      <p:ext uri="{BB962C8B-B14F-4D97-AF65-F5344CB8AC3E}">
        <p14:creationId xmlns:p14="http://schemas.microsoft.com/office/powerpoint/2010/main" val="1283908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Felicity: </a:t>
            </a:r>
            <a:r>
              <a:rPr lang="en-US"/>
              <a:t>This is our project schedule. We used the assumption of 35 hour work weeks for our calculations as well as 3 team members. This allows for 5 working hours per day per person for the project with weekends off. Using these assumptions with the Function Point method and our estimated effort we found the development duration for our project was an approximate 7 business days. With weekends, this puts the development time for the project at 9 days. </a:t>
            </a:r>
          </a:p>
          <a:p>
            <a:r>
              <a:rPr lang="en-US"/>
              <a:t>Using this as reference, we went back and were able to approximate the other aspects of the project coming up with about 9 days for research, 10 days for design, the original 9 days for development, and a following 8 days for testing, bringing the total duration for the project to be about 37 days. On the right can be seen the visual breakdown of each task's allotted estimated time. For the purposes of this visual we marked the start date as November 2, 2020 putting the project at an end on December 8, 2020.</a:t>
            </a:r>
            <a:endParaRPr lang="en-US">
              <a:cs typeface="Calibri"/>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a:p>
        </p:txBody>
      </p:sp>
    </p:spTree>
    <p:extLst>
      <p:ext uri="{BB962C8B-B14F-4D97-AF65-F5344CB8AC3E}">
        <p14:creationId xmlns:p14="http://schemas.microsoft.com/office/powerpoint/2010/main" val="1059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functional requirements of a project are the features and facilities that must be added in order for the user to use the application properly.  To create our functional requirements we asked ourselves what features we liked best from similar apps and what we could add to improve on them. We came up with 5 requirements which included</a:t>
            </a:r>
          </a:p>
          <a:p>
            <a:r>
              <a:rPr lang="en-US">
                <a:cs typeface="Calibri"/>
              </a:rPr>
              <a:t>-  the ability to view, download, and edit a users own library. </a:t>
            </a:r>
          </a:p>
          <a:p>
            <a:r>
              <a:rPr lang="en-US">
                <a:cs typeface="Calibri"/>
              </a:rPr>
              <a:t>- Being able to read books in a visually realistic way by flipping through pages.</a:t>
            </a:r>
          </a:p>
          <a:p>
            <a:r>
              <a:rPr lang="en-US">
                <a:cs typeface="Calibri"/>
              </a:rPr>
              <a:t>- Creating notations and bookmarks in the books</a:t>
            </a:r>
          </a:p>
          <a:p>
            <a:r>
              <a:rPr lang="en-US">
                <a:cs typeface="Calibri"/>
              </a:rPr>
              <a:t>- create profiles to write reviews, recommendations, and have friends lists</a:t>
            </a:r>
          </a:p>
          <a:p>
            <a:r>
              <a:rPr lang="en-US">
                <a:cs typeface="Calibri"/>
              </a:rPr>
              <a:t>- Lastly we added a way to manage different book lists </a:t>
            </a:r>
          </a:p>
        </p:txBody>
      </p:sp>
      <p:sp>
        <p:nvSpPr>
          <p:cNvPr id="4" name="Slide Number Placeholder 3"/>
          <p:cNvSpPr>
            <a:spLocks noGrp="1"/>
          </p:cNvSpPr>
          <p:nvPr>
            <p:ph type="sldNum" sz="quarter" idx="5"/>
          </p:nvPr>
        </p:nvSpPr>
        <p:spPr/>
        <p:txBody>
          <a:bodyPr/>
          <a:lstStyle/>
          <a:p>
            <a:fld id="{C275CD8D-B1D9-4658-A4F0-38CA8D83ED5D}" type="slidenum">
              <a:rPr lang="en-US" smtClean="0"/>
              <a:t>6</a:t>
            </a:fld>
            <a:endParaRPr lang="en-US"/>
          </a:p>
        </p:txBody>
      </p:sp>
    </p:spTree>
    <p:extLst>
      <p:ext uri="{BB962C8B-B14F-4D97-AF65-F5344CB8AC3E}">
        <p14:creationId xmlns:p14="http://schemas.microsoft.com/office/powerpoint/2010/main" val="1944665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Ace: Hello Everyone Lets jump right on to the Non-functional requirements now</a:t>
            </a:r>
          </a:p>
          <a:p>
            <a:pPr marL="0" marR="0">
              <a:spcBef>
                <a:spcPts val="1200"/>
              </a:spcBef>
              <a:spcAft>
                <a:spcPts val="1200"/>
              </a:spcAft>
            </a:pPr>
            <a:r>
              <a:rPr lang="en-US" sz="1800">
                <a:solidFill>
                  <a:srgbClr val="202124"/>
                </a:solidFill>
                <a:effectLst/>
                <a:latin typeface="Arial" panose="020B0604020202020204" pitchFamily="34" charset="0"/>
                <a:ea typeface="Times New Roman" panose="02020603050405020304" pitchFamily="18" charset="0"/>
              </a:rPr>
              <a:t>Our application runs on a variety of devices that have different screen sizes and pixel densities. The system performs basic scaling and resizing to adapt to customer’s user interface and ensure our UI gracefully adapts for each type of screen.</a:t>
            </a:r>
            <a:endParaRPr lang="en-US" sz="1800">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spc="-5">
                <a:solidFill>
                  <a:srgbClr val="292929"/>
                </a:solidFill>
                <a:effectLst/>
                <a:latin typeface="Georgia" panose="02040502050405020303" pitchFamily="18" charset="0"/>
                <a:ea typeface="Times New Roman" panose="02020603050405020304" pitchFamily="18" charset="0"/>
              </a:rPr>
              <a:t>Mobile devices always have limited resources. They have a limited amount of battery, limited storage, limited processing power,  and limited RAM.</a:t>
            </a:r>
            <a:endParaRPr lang="en-US" sz="1800">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a:solidFill>
                  <a:srgbClr val="202124"/>
                </a:solidFill>
                <a:effectLst/>
                <a:latin typeface="Arial" panose="020B0604020202020204" pitchFamily="34" charset="0"/>
                <a:ea typeface="Times New Roman" panose="02020603050405020304" pitchFamily="18" charset="0"/>
              </a:rPr>
              <a:t>Our software is made with keeping efficiency in mind. Our application would always stay below 5MB of system’s RAM even at high usage.</a:t>
            </a:r>
            <a:endParaRPr lang="en-US" sz="1800">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a:solidFill>
                  <a:srgbClr val="202124"/>
                </a:solidFill>
                <a:effectLst/>
                <a:latin typeface="Arial" panose="020B0604020202020204" pitchFamily="34" charset="0"/>
                <a:ea typeface="Times New Roman" panose="02020603050405020304" pitchFamily="18" charset="0"/>
              </a:rPr>
              <a:t>And it will only take 10MB’s of space for application size</a:t>
            </a:r>
            <a:endParaRPr lang="en-US" sz="1800">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a:solidFill>
                  <a:srgbClr val="202124"/>
                </a:solidFill>
                <a:effectLst/>
                <a:latin typeface="Arial" panose="020B0604020202020204" pitchFamily="34" charset="0"/>
                <a:ea typeface="Times New Roman" panose="02020603050405020304" pitchFamily="18" charset="0"/>
              </a:rPr>
              <a:t>Majority of people feel as if they have little to no control over data collected about them by companies or the Government.</a:t>
            </a:r>
            <a:endParaRPr lang="en-US" sz="1800">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a:solidFill>
                  <a:srgbClr val="202124"/>
                </a:solidFill>
                <a:effectLst/>
                <a:latin typeface="Arial" panose="020B0604020202020204" pitchFamily="34" charset="0"/>
                <a:ea typeface="Times New Roman" panose="02020603050405020304" pitchFamily="18" charset="0"/>
              </a:rPr>
              <a:t>This is definitely not the case with our app. The users will be able to monitor their personal information at any given time.</a:t>
            </a:r>
            <a:endParaRPr lang="en-US" sz="18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a:p>
        </p:txBody>
      </p:sp>
    </p:spTree>
    <p:extLst>
      <p:ext uri="{BB962C8B-B14F-4D97-AF65-F5344CB8AC3E}">
        <p14:creationId xmlns:p14="http://schemas.microsoft.com/office/powerpoint/2010/main" val="3595826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a:solidFill>
                  <a:srgbClr val="202124"/>
                </a:solidFill>
                <a:effectLst/>
                <a:latin typeface="Arial" panose="020B0604020202020204" pitchFamily="34" charset="0"/>
                <a:ea typeface="Times New Roman" panose="02020603050405020304" pitchFamily="18" charset="0"/>
              </a:rPr>
              <a:t>Ace: Keeping security in mind, Users information will always be kept secure from external access.</a:t>
            </a:r>
            <a:endParaRPr lang="en-US" sz="1800">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a:solidFill>
                  <a:srgbClr val="202124"/>
                </a:solidFill>
                <a:effectLst/>
                <a:latin typeface="Arial" panose="020B0604020202020204" pitchFamily="34" charset="0"/>
                <a:ea typeface="Times New Roman" panose="02020603050405020304" pitchFamily="18" charset="0"/>
              </a:rPr>
              <a:t>And at last our App ‘book a </a:t>
            </a:r>
            <a:r>
              <a:rPr lang="en-US" sz="1800" err="1">
                <a:solidFill>
                  <a:srgbClr val="202124"/>
                </a:solidFill>
                <a:effectLst/>
                <a:latin typeface="Arial" panose="020B0604020202020204" pitchFamily="34" charset="0"/>
                <a:ea typeface="Times New Roman" panose="02020603050405020304" pitchFamily="18" charset="0"/>
              </a:rPr>
              <a:t>holics</a:t>
            </a:r>
            <a:r>
              <a:rPr lang="en-US" sz="1800">
                <a:solidFill>
                  <a:srgbClr val="202124"/>
                </a:solidFill>
                <a:effectLst/>
                <a:latin typeface="Arial" panose="020B0604020202020204" pitchFamily="34" charset="0"/>
                <a:ea typeface="Times New Roman" panose="02020603050405020304" pitchFamily="18" charset="0"/>
              </a:rPr>
              <a:t>’ will be made available to download both on the Apple app store and The Google Play Store for free.</a:t>
            </a:r>
            <a:endParaRPr lang="en-US" sz="18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a:p>
        </p:txBody>
      </p:sp>
    </p:spTree>
    <p:extLst>
      <p:ext uri="{BB962C8B-B14F-4D97-AF65-F5344CB8AC3E}">
        <p14:creationId xmlns:p14="http://schemas.microsoft.com/office/powerpoint/2010/main" val="3226777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200"/>
              </a:spcBef>
              <a:spcAft>
                <a:spcPts val="1200"/>
              </a:spcAft>
            </a:pPr>
            <a:r>
              <a:rPr lang="en-US" sz="1800">
                <a:solidFill>
                  <a:srgbClr val="202124"/>
                </a:solidFill>
                <a:effectLst/>
                <a:latin typeface="Arial" panose="020B0604020202020204" pitchFamily="34" charset="0"/>
                <a:ea typeface="Times New Roman" panose="02020603050405020304" pitchFamily="18" charset="0"/>
              </a:rPr>
              <a:t>Ace: Coming to the Cost segment of this presentation:</a:t>
            </a:r>
            <a:endParaRPr lang="en-US" sz="1800">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a:solidFill>
                  <a:srgbClr val="202124"/>
                </a:solidFill>
                <a:effectLst/>
                <a:latin typeface="Arial" panose="020B0604020202020204" pitchFamily="34" charset="0"/>
                <a:ea typeface="Times New Roman" panose="02020603050405020304" pitchFamily="18" charset="0"/>
              </a:rPr>
              <a:t>As you can see the personnel cost is going to be our biggest investment towards launching our app.</a:t>
            </a:r>
            <a:endParaRPr lang="en-US" sz="1800">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a:solidFill>
                  <a:srgbClr val="202124"/>
                </a:solidFill>
                <a:effectLst/>
                <a:latin typeface="Arial" panose="020B0604020202020204" pitchFamily="34" charset="0"/>
                <a:ea typeface="Times New Roman" panose="02020603050405020304" pitchFamily="18" charset="0"/>
              </a:rPr>
              <a:t>It comes to around a little under $13500</a:t>
            </a:r>
            <a:endParaRPr lang="en-US" sz="1800">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a:solidFill>
                  <a:srgbClr val="202124"/>
                </a:solidFill>
                <a:effectLst/>
                <a:latin typeface="Arial" panose="020B0604020202020204" pitchFamily="34" charset="0"/>
                <a:ea typeface="Times New Roman" panose="02020603050405020304" pitchFamily="18" charset="0"/>
              </a:rPr>
              <a:t>Our cheapest capital spending will be the cost of Software products which will be about $800</a:t>
            </a:r>
            <a:endParaRPr lang="en-US" sz="18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275CD8D-B1D9-4658-A4F0-38CA8D83ED5D}" type="slidenum">
              <a:rPr lang="en-US" smtClean="0"/>
              <a:t>9</a:t>
            </a:fld>
            <a:endParaRPr lang="en-US"/>
          </a:p>
        </p:txBody>
      </p:sp>
    </p:spTree>
    <p:extLst>
      <p:ext uri="{BB962C8B-B14F-4D97-AF65-F5344CB8AC3E}">
        <p14:creationId xmlns:p14="http://schemas.microsoft.com/office/powerpoint/2010/main" val="215808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11/5/2020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11/5/2020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102556"/>
            <a:ext cx="6858000" cy="1367896"/>
          </a:xfrm>
        </p:spPr>
        <p:txBody>
          <a:bodyPr>
            <a:normAutofit/>
          </a:bodyPr>
          <a:lstStyle/>
          <a:p>
            <a:pPr algn="ctr"/>
            <a:r>
              <a:rPr lang="en-US"/>
              <a:t>The Bookaholics</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52624" y="3395075"/>
            <a:ext cx="6872376" cy="2304500"/>
          </a:xfrm>
        </p:spPr>
        <p:txBody>
          <a:bodyPr vert="horz" lIns="91440" tIns="45720" rIns="91440" bIns="45720" rtlCol="0" anchor="t">
            <a:normAutofit/>
          </a:bodyPr>
          <a:lstStyle/>
          <a:p>
            <a:pPr algn="ctr">
              <a:spcBef>
                <a:spcPts val="0"/>
              </a:spcBef>
            </a:pPr>
            <a:endParaRPr lang="en-US" sz="1800"/>
          </a:p>
          <a:p>
            <a:pPr algn="ctr">
              <a:spcBef>
                <a:spcPts val="0"/>
              </a:spcBef>
            </a:pPr>
            <a:r>
              <a:rPr lang="en-US" sz="1800">
                <a:ea typeface="+mn-lt"/>
                <a:cs typeface="+mn-lt"/>
              </a:rPr>
              <a:t>Jennifer </a:t>
            </a:r>
            <a:r>
              <a:rPr lang="en-US" sz="1800" err="1">
                <a:ea typeface="+mn-lt"/>
                <a:cs typeface="+mn-lt"/>
              </a:rPr>
              <a:t>Bohling</a:t>
            </a:r>
            <a:r>
              <a:rPr lang="en-US" sz="1800">
                <a:ea typeface="+mn-lt"/>
                <a:cs typeface="+mn-lt"/>
              </a:rPr>
              <a:t>, </a:t>
            </a:r>
            <a:r>
              <a:rPr lang="en-US" sz="1800">
                <a:latin typeface="TW Cen MT"/>
                <a:ea typeface="+mn-lt"/>
                <a:cs typeface="+mn-lt"/>
              </a:rPr>
              <a:t>Juan Cantu, KATHERINE GOINS, </a:t>
            </a:r>
            <a:r>
              <a:rPr lang="en-US" sz="1800">
                <a:latin typeface="Tw Cen MT"/>
                <a:ea typeface="+mn-lt"/>
                <a:cs typeface="+mn-lt"/>
              </a:rPr>
              <a:t>Jonathan</a:t>
            </a:r>
            <a:r>
              <a:rPr lang="en-US" sz="1800">
                <a:ea typeface="+mn-lt"/>
                <a:cs typeface="+mn-lt"/>
              </a:rPr>
              <a:t> </a:t>
            </a:r>
            <a:r>
              <a:rPr lang="en-US" sz="1800" err="1">
                <a:ea typeface="+mn-lt"/>
                <a:cs typeface="+mn-lt"/>
              </a:rPr>
              <a:t>Hocevar</a:t>
            </a:r>
            <a:r>
              <a:rPr lang="en-US" sz="1800">
                <a:ea typeface="+mn-lt"/>
                <a:cs typeface="+mn-lt"/>
              </a:rPr>
              <a:t>,</a:t>
            </a:r>
            <a:r>
              <a:rPr lang="en-US" sz="1800">
                <a:latin typeface="Tw Cen MT"/>
                <a:ea typeface="+mn-lt"/>
                <a:cs typeface="+mn-lt"/>
              </a:rPr>
              <a:t> </a:t>
            </a:r>
            <a:r>
              <a:rPr lang="en-US" sz="1800">
                <a:latin typeface="TW Cen MT"/>
                <a:ea typeface="+mn-lt"/>
                <a:cs typeface="+mn-lt"/>
              </a:rPr>
              <a:t>ABHIJEET</a:t>
            </a:r>
            <a:r>
              <a:rPr lang="en-US" sz="1800">
                <a:latin typeface="TW Cen MT"/>
              </a:rPr>
              <a:t> MEDTIA, Felicity Pawlowski, Noah Sims</a:t>
            </a:r>
            <a:br>
              <a:rPr lang="en-US"/>
            </a:br>
            <a:endParaRPr lang="en-US"/>
          </a:p>
        </p:txBody>
      </p:sp>
      <p:sp>
        <p:nvSpPr>
          <p:cNvPr id="6" name="TextBox 5">
            <a:extLst>
              <a:ext uri="{FF2B5EF4-FFF2-40B4-BE49-F238E27FC236}">
                <a16:creationId xmlns:a16="http://schemas.microsoft.com/office/drawing/2014/main" id="{C18BD3E7-DBBC-49B3-BEE3-116D017F6316}"/>
              </a:ext>
            </a:extLst>
          </p:cNvPr>
          <p:cNvSpPr txBox="1"/>
          <p:nvPr/>
        </p:nvSpPr>
        <p:spPr>
          <a:xfrm>
            <a:off x="4724400" y="23349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2"/>
                </a:solidFill>
                <a:latin typeface="TW Cen MT"/>
              </a:rPr>
              <a:t>GROUP 10</a:t>
            </a:r>
            <a:r>
              <a:rPr lang="en-US">
                <a:solidFill>
                  <a:schemeClr val="tx2"/>
                </a:solidFill>
                <a:latin typeface="Century Schoolbook"/>
              </a:rPr>
              <a:t> </a:t>
            </a:r>
            <a:r>
              <a:rPr lang="en-US" i="1">
                <a:solidFill>
                  <a:schemeClr val="tx2"/>
                </a:solidFill>
                <a:latin typeface="Century Schoolbook"/>
              </a:rPr>
              <a:t>presents:</a:t>
            </a:r>
            <a:endParaRPr lang="en-US">
              <a:solidFill>
                <a:schemeClr val="tx2"/>
              </a:solidFill>
              <a:latin typeface="Century Schoolbook"/>
            </a:endParaRPr>
          </a:p>
        </p:txBody>
      </p:sp>
      <p:sp>
        <p:nvSpPr>
          <p:cNvPr id="34" name="TextBox 33">
            <a:extLst>
              <a:ext uri="{FF2B5EF4-FFF2-40B4-BE49-F238E27FC236}">
                <a16:creationId xmlns:a16="http://schemas.microsoft.com/office/drawing/2014/main" id="{D2A7305F-91EF-463C-BF2A-27718EDFE7E2}"/>
              </a:ext>
            </a:extLst>
          </p:cNvPr>
          <p:cNvSpPr txBox="1"/>
          <p:nvPr/>
        </p:nvSpPr>
        <p:spPr>
          <a:xfrm>
            <a:off x="4724400" y="33415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solidFill>
                  <a:schemeClr val="tx2"/>
                </a:solidFill>
                <a:latin typeface="Century Schoolbook"/>
              </a:rPr>
              <a:t>by:</a:t>
            </a:r>
            <a:endParaRPr lang="en-US">
              <a:solidFill>
                <a:schemeClr val="tx2"/>
              </a:solidFill>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0EDF3B4-DA09-4E47-9C05-3341A4181BC2}"/>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sz="3200"/>
              <a:t> Use Case</a:t>
            </a:r>
          </a:p>
        </p:txBody>
      </p:sp>
      <p:sp>
        <p:nvSpPr>
          <p:cNvPr id="3" name="TextBox 2">
            <a:extLst>
              <a:ext uri="{FF2B5EF4-FFF2-40B4-BE49-F238E27FC236}">
                <a16:creationId xmlns:a16="http://schemas.microsoft.com/office/drawing/2014/main" id="{A5D136F1-3E15-4F40-90DA-2252C3642151}"/>
              </a:ext>
            </a:extLst>
          </p:cNvPr>
          <p:cNvSpPr txBox="1"/>
          <p:nvPr/>
        </p:nvSpPr>
        <p:spPr>
          <a:xfrm>
            <a:off x="1141412" y="2249487"/>
            <a:ext cx="4459287" cy="396504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110000"/>
              </a:lnSpc>
              <a:spcAft>
                <a:spcPts val="600"/>
              </a:spcAft>
              <a:buSzPct val="125000"/>
              <a:buFont typeface="Arial" panose="020B0604020202020204" pitchFamily="34" charset="0"/>
              <a:buChar char="•"/>
            </a:pPr>
            <a:r>
              <a:rPr lang="en-US" sz="1700"/>
              <a:t>The use case diagram breaks down the functional requirements into specific actions the user will take</a:t>
            </a:r>
          </a:p>
          <a:p>
            <a:pPr marL="285750" indent="-228600" defTabSz="914400">
              <a:lnSpc>
                <a:spcPct val="110000"/>
              </a:lnSpc>
              <a:spcAft>
                <a:spcPts val="600"/>
              </a:spcAft>
              <a:buSzPct val="125000"/>
              <a:buFont typeface="Arial" panose="020B0604020202020204" pitchFamily="34" charset="0"/>
              <a:buChar char="•"/>
            </a:pPr>
            <a:endParaRPr lang="en-US" sz="1700"/>
          </a:p>
          <a:p>
            <a:pPr marL="285750" indent="-228600" defTabSz="914400">
              <a:lnSpc>
                <a:spcPct val="110000"/>
              </a:lnSpc>
              <a:spcAft>
                <a:spcPts val="600"/>
              </a:spcAft>
              <a:buSzPct val="125000"/>
              <a:buFont typeface="Arial" panose="020B0604020202020204" pitchFamily="34" charset="0"/>
              <a:buChar char="•"/>
            </a:pPr>
            <a:r>
              <a:rPr lang="en-US" sz="1700"/>
              <a:t>Most of these actions have extend and include arrows to show the sub actions they can take from there.</a:t>
            </a:r>
          </a:p>
          <a:p>
            <a:pPr marL="285750" indent="-228600" defTabSz="914400">
              <a:lnSpc>
                <a:spcPct val="110000"/>
              </a:lnSpc>
              <a:spcAft>
                <a:spcPts val="600"/>
              </a:spcAft>
              <a:buSzPct val="125000"/>
              <a:buFont typeface="Arial" panose="020B0604020202020204" pitchFamily="34" charset="0"/>
              <a:buChar char="•"/>
            </a:pPr>
            <a:endParaRPr lang="en-US" sz="1700"/>
          </a:p>
          <a:p>
            <a:pPr marL="285750" indent="-228600" defTabSz="914400">
              <a:lnSpc>
                <a:spcPct val="110000"/>
              </a:lnSpc>
              <a:spcAft>
                <a:spcPts val="600"/>
              </a:spcAft>
              <a:buSzPct val="125000"/>
              <a:buFont typeface="Arial" panose="020B0604020202020204" pitchFamily="34" charset="0"/>
              <a:buChar char="•"/>
            </a:pPr>
            <a:r>
              <a:rPr lang="en-US" sz="1700"/>
              <a:t>Our sequence diagrams were built around each use case on the left column, with the right column being the different actions in the loop/alt boxes.</a:t>
            </a:r>
          </a:p>
        </p:txBody>
      </p:sp>
      <p:pic>
        <p:nvPicPr>
          <p:cNvPr id="4" name="Picture 4" descr="Diagram&#10;&#10;Description automatically generated">
            <a:extLst>
              <a:ext uri="{FF2B5EF4-FFF2-40B4-BE49-F238E27FC236}">
                <a16:creationId xmlns:a16="http://schemas.microsoft.com/office/drawing/2014/main" id="{982632AC-7528-4CE0-B55A-14A2B8A3E62B}"/>
              </a:ext>
            </a:extLst>
          </p:cNvPr>
          <p:cNvPicPr>
            <a:picLocks noGrp="1" noChangeAspect="1"/>
          </p:cNvPicPr>
          <p:nvPr>
            <p:ph idx="1"/>
          </p:nvPr>
        </p:nvPicPr>
        <p:blipFill>
          <a:blip r:embed="rId5"/>
          <a:stretch>
            <a:fillRect/>
          </a:stretch>
        </p:blipFill>
        <p:spPr>
          <a:xfrm>
            <a:off x="6865534" y="618518"/>
            <a:ext cx="3917210"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41"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2762552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F3B4-DA09-4E47-9C05-3341A4181BC2}"/>
              </a:ext>
            </a:extLst>
          </p:cNvPr>
          <p:cNvSpPr>
            <a:spLocks noGrp="1"/>
          </p:cNvSpPr>
          <p:nvPr>
            <p:ph type="title"/>
          </p:nvPr>
        </p:nvSpPr>
        <p:spPr/>
        <p:txBody>
          <a:bodyPr/>
          <a:lstStyle/>
          <a:p>
            <a:r>
              <a:rPr lang="en-US"/>
              <a:t>Architectural </a:t>
            </a:r>
            <a:br>
              <a:rPr lang="en-US"/>
            </a:br>
            <a:r>
              <a:rPr lang="en-US"/>
              <a:t>Design</a:t>
            </a:r>
          </a:p>
        </p:txBody>
      </p:sp>
      <p:pic>
        <p:nvPicPr>
          <p:cNvPr id="5" name="Picture 6" descr="Diagram&#10;&#10;Description automatically generated">
            <a:extLst>
              <a:ext uri="{FF2B5EF4-FFF2-40B4-BE49-F238E27FC236}">
                <a16:creationId xmlns:a16="http://schemas.microsoft.com/office/drawing/2014/main" id="{2499E4B8-77A3-4BEB-82B6-3553ADB7A985}"/>
              </a:ext>
            </a:extLst>
          </p:cNvPr>
          <p:cNvPicPr>
            <a:picLocks noGrp="1" noChangeAspect="1"/>
          </p:cNvPicPr>
          <p:nvPr>
            <p:ph idx="1"/>
          </p:nvPr>
        </p:nvPicPr>
        <p:blipFill>
          <a:blip r:embed="rId3"/>
          <a:stretch>
            <a:fillRect/>
          </a:stretch>
        </p:blipFill>
        <p:spPr>
          <a:xfrm>
            <a:off x="5066565" y="618720"/>
            <a:ext cx="6818387" cy="4281462"/>
          </a:xfrm>
        </p:spPr>
      </p:pic>
      <p:sp>
        <p:nvSpPr>
          <p:cNvPr id="7" name="TextBox 6">
            <a:extLst>
              <a:ext uri="{FF2B5EF4-FFF2-40B4-BE49-F238E27FC236}">
                <a16:creationId xmlns:a16="http://schemas.microsoft.com/office/drawing/2014/main" id="{E3F22B58-CFD8-4A3F-9FBC-4A9878F6DE94}"/>
              </a:ext>
            </a:extLst>
          </p:cNvPr>
          <p:cNvSpPr txBox="1"/>
          <p:nvPr/>
        </p:nvSpPr>
        <p:spPr>
          <a:xfrm>
            <a:off x="1140619" y="2093117"/>
            <a:ext cx="377904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Controller: Acts as the Brain/Server of the application, passing data from the database the View and handling user inputs</a:t>
            </a:r>
          </a:p>
          <a:p>
            <a:pPr marL="285750" indent="-285750">
              <a:buFont typeface="Arial"/>
              <a:buChar char="•"/>
            </a:pPr>
            <a:endParaRPr lang="en-US"/>
          </a:p>
          <a:p>
            <a:pPr marL="285750" indent="-285750">
              <a:buFont typeface="Arial"/>
              <a:buChar char="•"/>
            </a:pPr>
            <a:r>
              <a:rPr lang="en-US"/>
              <a:t>View: What the user sees and interacts with. The main menu, log in screen, profile, book lists</a:t>
            </a:r>
          </a:p>
          <a:p>
            <a:pPr marL="285750" indent="-285750">
              <a:buFont typeface="Arial"/>
              <a:buChar char="•"/>
            </a:pPr>
            <a:endParaRPr lang="en-US"/>
          </a:p>
          <a:p>
            <a:pPr marL="285750" indent="-285750">
              <a:buFont typeface="Arial"/>
              <a:buChar char="•"/>
            </a:pPr>
            <a:r>
              <a:rPr lang="en-US"/>
              <a:t>Model: The database that stores our relational tables. Stores book reviews, user profiles and friend lists.</a:t>
            </a:r>
          </a:p>
        </p:txBody>
      </p:sp>
    </p:spTree>
    <p:extLst>
      <p:ext uri="{BB962C8B-B14F-4D97-AF65-F5344CB8AC3E}">
        <p14:creationId xmlns:p14="http://schemas.microsoft.com/office/powerpoint/2010/main" val="24803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F3B4-DA09-4E47-9C05-3341A4181BC2}"/>
              </a:ext>
            </a:extLst>
          </p:cNvPr>
          <p:cNvSpPr>
            <a:spLocks noGrp="1"/>
          </p:cNvSpPr>
          <p:nvPr>
            <p:ph type="title"/>
          </p:nvPr>
        </p:nvSpPr>
        <p:spPr/>
        <p:txBody>
          <a:bodyPr/>
          <a:lstStyle/>
          <a:p>
            <a:r>
              <a:rPr lang="en-US"/>
              <a:t> Sequence Diagram</a:t>
            </a:r>
          </a:p>
        </p:txBody>
      </p:sp>
      <p:pic>
        <p:nvPicPr>
          <p:cNvPr id="6" name="Picture 6" descr="Diagram, schematic&#10;&#10;Description automatically generated">
            <a:extLst>
              <a:ext uri="{FF2B5EF4-FFF2-40B4-BE49-F238E27FC236}">
                <a16:creationId xmlns:a16="http://schemas.microsoft.com/office/drawing/2014/main" id="{7715A259-B423-4663-8CE1-28C6BC8E609C}"/>
              </a:ext>
            </a:extLst>
          </p:cNvPr>
          <p:cNvPicPr>
            <a:picLocks noGrp="1" noChangeAspect="1"/>
          </p:cNvPicPr>
          <p:nvPr>
            <p:ph idx="1"/>
          </p:nvPr>
        </p:nvPicPr>
        <p:blipFill>
          <a:blip r:embed="rId3"/>
          <a:stretch>
            <a:fillRect/>
          </a:stretch>
        </p:blipFill>
        <p:spPr>
          <a:xfrm>
            <a:off x="5822822" y="245196"/>
            <a:ext cx="5152123" cy="6478876"/>
          </a:xfrm>
        </p:spPr>
      </p:pic>
      <p:sp>
        <p:nvSpPr>
          <p:cNvPr id="3" name="TextBox 2">
            <a:extLst>
              <a:ext uri="{FF2B5EF4-FFF2-40B4-BE49-F238E27FC236}">
                <a16:creationId xmlns:a16="http://schemas.microsoft.com/office/drawing/2014/main" id="{7187732C-FD1F-4ABF-8169-03014042B108}"/>
              </a:ext>
            </a:extLst>
          </p:cNvPr>
          <p:cNvSpPr txBox="1"/>
          <p:nvPr/>
        </p:nvSpPr>
        <p:spPr>
          <a:xfrm>
            <a:off x="1212056" y="1956196"/>
            <a:ext cx="443983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Represent the flow of requests and data through the components of our MVC architecture</a:t>
            </a:r>
          </a:p>
          <a:p>
            <a:pPr marL="285750" indent="-285750">
              <a:buFont typeface="Arial"/>
              <a:buChar char="•"/>
            </a:pPr>
            <a:r>
              <a:rPr lang="en-US"/>
              <a:t>The way our architecture was designed, each component only needs talk to the components directly next to itself</a:t>
            </a:r>
          </a:p>
          <a:p>
            <a:pPr marL="742950" lvl="1" indent="-285750">
              <a:buFont typeface="Arial"/>
              <a:buChar char="•"/>
            </a:pPr>
            <a:r>
              <a:rPr lang="en-US">
                <a:ea typeface="+mn-lt"/>
                <a:cs typeface="+mn-lt"/>
              </a:rPr>
              <a:t>For example, the controller acts as the go between for View and Model.</a:t>
            </a:r>
          </a:p>
          <a:p>
            <a:pPr marL="285750" indent="-285750">
              <a:buFont typeface="Arial"/>
              <a:buChar char="•"/>
            </a:pPr>
            <a:r>
              <a:rPr lang="en-US"/>
              <a:t>We combine loops and alt boxes to show how the user can use multiple actions on the same page, as long as that action does not take them to a new page</a:t>
            </a:r>
          </a:p>
          <a:p>
            <a:pPr marL="742950" lvl="1" indent="-285750">
              <a:buFont typeface="Arial"/>
              <a:buChar char="•"/>
            </a:pPr>
            <a:endParaRPr lang="en-US"/>
          </a:p>
        </p:txBody>
      </p:sp>
    </p:spTree>
    <p:extLst>
      <p:ext uri="{BB962C8B-B14F-4D97-AF65-F5344CB8AC3E}">
        <p14:creationId xmlns:p14="http://schemas.microsoft.com/office/powerpoint/2010/main" val="2789407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F3B4-DA09-4E47-9C05-3341A4181BC2}"/>
              </a:ext>
            </a:extLst>
          </p:cNvPr>
          <p:cNvSpPr>
            <a:spLocks noGrp="1"/>
          </p:cNvSpPr>
          <p:nvPr>
            <p:ph type="title"/>
          </p:nvPr>
        </p:nvSpPr>
        <p:spPr/>
        <p:txBody>
          <a:bodyPr/>
          <a:lstStyle/>
          <a:p>
            <a:r>
              <a:rPr lang="en-US"/>
              <a:t> Class Diagram</a:t>
            </a:r>
          </a:p>
        </p:txBody>
      </p:sp>
      <p:sp>
        <p:nvSpPr>
          <p:cNvPr id="3" name="TextBox 2">
            <a:extLst>
              <a:ext uri="{FF2B5EF4-FFF2-40B4-BE49-F238E27FC236}">
                <a16:creationId xmlns:a16="http://schemas.microsoft.com/office/drawing/2014/main" id="{7187732C-FD1F-4ABF-8169-03014042B108}"/>
              </a:ext>
            </a:extLst>
          </p:cNvPr>
          <p:cNvSpPr txBox="1"/>
          <p:nvPr/>
        </p:nvSpPr>
        <p:spPr>
          <a:xfrm>
            <a:off x="1212056" y="1956196"/>
            <a:ext cx="392856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class diagram shows each of the classes necessary for our program and how they relate to each other, using an object oriented approach</a:t>
            </a:r>
          </a:p>
          <a:p>
            <a:pPr marL="285750" indent="-285750">
              <a:buFont typeface="Arial"/>
              <a:buChar char="•"/>
            </a:pPr>
            <a:endParaRPr lang="en-US"/>
          </a:p>
          <a:p>
            <a:pPr marL="285750" indent="-285750">
              <a:buFont typeface="Arial"/>
              <a:buChar char="•"/>
            </a:pPr>
            <a:r>
              <a:rPr lang="en-US"/>
              <a:t>Each of our functional requirements are represented through the class functions in this diagram</a:t>
            </a:r>
          </a:p>
          <a:p>
            <a:pPr marL="285750" indent="-285750">
              <a:buFont typeface="Arial"/>
              <a:buChar char="•"/>
            </a:pPr>
            <a:endParaRPr lang="en-US"/>
          </a:p>
          <a:p>
            <a:pPr marL="285750" indent="-285750">
              <a:buFont typeface="Arial"/>
              <a:buChar char="•"/>
            </a:pPr>
            <a:r>
              <a:rPr lang="en-US"/>
              <a:t>Because this is a user based system, each object is linked to a central user object</a:t>
            </a:r>
          </a:p>
          <a:p>
            <a:pPr marL="285750" indent="-285750">
              <a:buFont typeface="Arial"/>
              <a:buChar char="•"/>
            </a:pPr>
            <a:endParaRPr lang="en-US"/>
          </a:p>
          <a:p>
            <a:pPr marL="285750" indent="-285750">
              <a:buFont typeface="Arial"/>
              <a:buChar char="•"/>
            </a:pPr>
            <a:endParaRPr lang="en-US"/>
          </a:p>
        </p:txBody>
      </p:sp>
      <p:pic>
        <p:nvPicPr>
          <p:cNvPr id="7" name="Picture 7" descr="Diagram, schematic&#10;&#10;Description automatically generated">
            <a:extLst>
              <a:ext uri="{FF2B5EF4-FFF2-40B4-BE49-F238E27FC236}">
                <a16:creationId xmlns:a16="http://schemas.microsoft.com/office/drawing/2014/main" id="{FF1AB63C-9A5F-4D76-80D7-629E9924C247}"/>
              </a:ext>
            </a:extLst>
          </p:cNvPr>
          <p:cNvPicPr>
            <a:picLocks noGrp="1" noChangeAspect="1"/>
          </p:cNvPicPr>
          <p:nvPr>
            <p:ph idx="1"/>
          </p:nvPr>
        </p:nvPicPr>
        <p:blipFill>
          <a:blip r:embed="rId3"/>
          <a:stretch>
            <a:fillRect/>
          </a:stretch>
        </p:blipFill>
        <p:spPr>
          <a:xfrm>
            <a:off x="5266092" y="332197"/>
            <a:ext cx="6287632" cy="6319326"/>
          </a:xfrm>
        </p:spPr>
      </p:pic>
    </p:spTree>
    <p:extLst>
      <p:ext uri="{BB962C8B-B14F-4D97-AF65-F5344CB8AC3E}">
        <p14:creationId xmlns:p14="http://schemas.microsoft.com/office/powerpoint/2010/main" val="377908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24C4-6C37-423D-84E8-7D1232F422A7}"/>
              </a:ext>
            </a:extLst>
          </p:cNvPr>
          <p:cNvSpPr>
            <a:spLocks noGrp="1"/>
          </p:cNvSpPr>
          <p:nvPr>
            <p:ph type="title"/>
          </p:nvPr>
        </p:nvSpPr>
        <p:spPr>
          <a:xfrm>
            <a:off x="1141413" y="117477"/>
            <a:ext cx="9905998" cy="1478570"/>
          </a:xfrm>
        </p:spPr>
        <p:txBody>
          <a:bodyPr/>
          <a:lstStyle/>
          <a:p>
            <a:pPr algn="ctr"/>
            <a:r>
              <a:rPr lang="en-US"/>
              <a:t>UI DESIGN</a:t>
            </a:r>
          </a:p>
        </p:txBody>
      </p:sp>
      <p:pic>
        <p:nvPicPr>
          <p:cNvPr id="5" name="Picture 5" descr="A picture containing book, shelf, indoor, bookshelf&#10;&#10;Description automatically generated">
            <a:extLst>
              <a:ext uri="{FF2B5EF4-FFF2-40B4-BE49-F238E27FC236}">
                <a16:creationId xmlns:a16="http://schemas.microsoft.com/office/drawing/2014/main" id="{C8A3780A-2E54-4AC4-A5CE-7747B1ED38B6}"/>
              </a:ext>
            </a:extLst>
          </p:cNvPr>
          <p:cNvPicPr>
            <a:picLocks noGrp="1" noChangeAspect="1"/>
          </p:cNvPicPr>
          <p:nvPr>
            <p:ph sz="half" idx="1"/>
          </p:nvPr>
        </p:nvPicPr>
        <p:blipFill rotWithShape="1">
          <a:blip r:embed="rId3"/>
          <a:srcRect l="6909" r="7273"/>
          <a:stretch/>
        </p:blipFill>
        <p:spPr>
          <a:xfrm>
            <a:off x="2424956" y="1591870"/>
            <a:ext cx="2467249" cy="4230648"/>
          </a:xfrm>
        </p:spPr>
      </p:pic>
      <p:pic>
        <p:nvPicPr>
          <p:cNvPr id="6" name="Picture 6" descr="Graphical user interface, text&#10;&#10;Description automatically generated">
            <a:extLst>
              <a:ext uri="{FF2B5EF4-FFF2-40B4-BE49-F238E27FC236}">
                <a16:creationId xmlns:a16="http://schemas.microsoft.com/office/drawing/2014/main" id="{8018AA87-4287-4E9B-BF2B-1C62E55871AB}"/>
              </a:ext>
            </a:extLst>
          </p:cNvPr>
          <p:cNvPicPr>
            <a:picLocks noGrp="1" noChangeAspect="1"/>
          </p:cNvPicPr>
          <p:nvPr>
            <p:ph sz="half" idx="2"/>
          </p:nvPr>
        </p:nvPicPr>
        <p:blipFill>
          <a:blip r:embed="rId4"/>
          <a:stretch>
            <a:fillRect/>
          </a:stretch>
        </p:blipFill>
        <p:spPr>
          <a:xfrm>
            <a:off x="7207288" y="1529240"/>
            <a:ext cx="2450130" cy="4230643"/>
          </a:xfrm>
        </p:spPr>
      </p:pic>
      <p:pic>
        <p:nvPicPr>
          <p:cNvPr id="7" name="Picture 7" descr="A close up of a computer&#10;&#10;Description automatically generated">
            <a:extLst>
              <a:ext uri="{FF2B5EF4-FFF2-40B4-BE49-F238E27FC236}">
                <a16:creationId xmlns:a16="http://schemas.microsoft.com/office/drawing/2014/main" id="{F07A8F11-0A3D-4A23-839B-8A4B343AC13E}"/>
              </a:ext>
            </a:extLst>
          </p:cNvPr>
          <p:cNvPicPr>
            <a:picLocks noChangeAspect="1"/>
          </p:cNvPicPr>
          <p:nvPr/>
        </p:nvPicPr>
        <p:blipFill>
          <a:blip r:embed="rId5"/>
          <a:stretch>
            <a:fillRect/>
          </a:stretch>
        </p:blipFill>
        <p:spPr>
          <a:xfrm>
            <a:off x="2335061" y="1175751"/>
            <a:ext cx="2647166" cy="5122362"/>
          </a:xfrm>
          <a:prstGeom prst="rect">
            <a:avLst/>
          </a:prstGeom>
        </p:spPr>
      </p:pic>
      <p:pic>
        <p:nvPicPr>
          <p:cNvPr id="9" name="Picture 7" descr="A close up of a computer&#10;&#10;Description automatically generated">
            <a:extLst>
              <a:ext uri="{FF2B5EF4-FFF2-40B4-BE49-F238E27FC236}">
                <a16:creationId xmlns:a16="http://schemas.microsoft.com/office/drawing/2014/main" id="{D2B75E51-417C-4BF6-868A-1E70FF0C93F9}"/>
              </a:ext>
            </a:extLst>
          </p:cNvPr>
          <p:cNvPicPr>
            <a:picLocks noChangeAspect="1"/>
          </p:cNvPicPr>
          <p:nvPr/>
        </p:nvPicPr>
        <p:blipFill>
          <a:blip r:embed="rId5"/>
          <a:stretch>
            <a:fillRect/>
          </a:stretch>
        </p:blipFill>
        <p:spPr>
          <a:xfrm>
            <a:off x="7074073" y="1165311"/>
            <a:ext cx="2647166" cy="5122362"/>
          </a:xfrm>
          <a:prstGeom prst="rect">
            <a:avLst/>
          </a:prstGeom>
        </p:spPr>
      </p:pic>
    </p:spTree>
    <p:extLst>
      <p:ext uri="{BB962C8B-B14F-4D97-AF65-F5344CB8AC3E}">
        <p14:creationId xmlns:p14="http://schemas.microsoft.com/office/powerpoint/2010/main" val="57232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extBox 1">
            <a:extLst>
              <a:ext uri="{FF2B5EF4-FFF2-40B4-BE49-F238E27FC236}">
                <a16:creationId xmlns:a16="http://schemas.microsoft.com/office/drawing/2014/main" id="{88D6230E-7BDE-4133-8668-7213B9370059}"/>
              </a:ext>
            </a:extLst>
          </p:cNvPr>
          <p:cNvSpPr txBox="1"/>
          <p:nvPr/>
        </p:nvSpPr>
        <p:spPr>
          <a:xfrm>
            <a:off x="2667000" y="2328334"/>
            <a:ext cx="6858000" cy="136789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914400">
              <a:lnSpc>
                <a:spcPct val="90000"/>
              </a:lnSpc>
              <a:spcBef>
                <a:spcPct val="0"/>
              </a:spcBef>
              <a:spcAft>
                <a:spcPts val="600"/>
              </a:spcAft>
            </a:pPr>
            <a:r>
              <a:rPr lang="en-US" sz="4800" cap="all">
                <a:solidFill>
                  <a:srgbClr val="FFFFFF"/>
                </a:solidFill>
                <a:latin typeface="+mj-lt"/>
                <a:ea typeface="+mj-ea"/>
                <a:cs typeface="+mj-cs"/>
              </a:rPr>
              <a:t>Thank you</a:t>
            </a:r>
          </a:p>
        </p:txBody>
      </p:sp>
    </p:spTree>
    <p:extLst>
      <p:ext uri="{BB962C8B-B14F-4D97-AF65-F5344CB8AC3E}">
        <p14:creationId xmlns:p14="http://schemas.microsoft.com/office/powerpoint/2010/main" val="154065944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3" name="Picture 2">
            <a:extLst>
              <a:ext uri="{FF2B5EF4-FFF2-40B4-BE49-F238E27FC236}">
                <a16:creationId xmlns:a16="http://schemas.microsoft.com/office/drawing/2014/main" id="{19AFBE53-1417-406B-8083-DBE0DA72F2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45" name="Group 76">
            <a:extLst>
              <a:ext uri="{FF2B5EF4-FFF2-40B4-BE49-F238E27FC236}">
                <a16:creationId xmlns:a16="http://schemas.microsoft.com/office/drawing/2014/main" id="{FB9EE4F0-B261-4AB0-BEE3-AA9DD198F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8" name="Rectangle 5">
              <a:extLst>
                <a:ext uri="{FF2B5EF4-FFF2-40B4-BE49-F238E27FC236}">
                  <a16:creationId xmlns:a16="http://schemas.microsoft.com/office/drawing/2014/main" id="{2E326B6E-9130-4E5B-8C29-0412BDFD52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9" name="Freeform 6">
              <a:extLst>
                <a:ext uri="{FF2B5EF4-FFF2-40B4-BE49-F238E27FC236}">
                  <a16:creationId xmlns:a16="http://schemas.microsoft.com/office/drawing/2014/main" id="{D15BBE67-0A7A-4318-94C9-9EDC68E9E4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7">
              <a:extLst>
                <a:ext uri="{FF2B5EF4-FFF2-40B4-BE49-F238E27FC236}">
                  <a16:creationId xmlns:a16="http://schemas.microsoft.com/office/drawing/2014/main" id="{6C189044-A310-4008-ABE3-A833238AA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Rectangle 8">
              <a:extLst>
                <a:ext uri="{FF2B5EF4-FFF2-40B4-BE49-F238E27FC236}">
                  <a16:creationId xmlns:a16="http://schemas.microsoft.com/office/drawing/2014/main" id="{714E393D-E3AB-4084-8580-2EC4D75B0BC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2" name="Freeform 9">
              <a:extLst>
                <a:ext uri="{FF2B5EF4-FFF2-40B4-BE49-F238E27FC236}">
                  <a16:creationId xmlns:a16="http://schemas.microsoft.com/office/drawing/2014/main" id="{5407A34B-6BDC-4CC4-9D15-2E71F3DB40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0">
              <a:extLst>
                <a:ext uri="{FF2B5EF4-FFF2-40B4-BE49-F238E27FC236}">
                  <a16:creationId xmlns:a16="http://schemas.microsoft.com/office/drawing/2014/main" id="{5E952981-3D27-403A-9B35-14226166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1">
              <a:extLst>
                <a:ext uri="{FF2B5EF4-FFF2-40B4-BE49-F238E27FC236}">
                  <a16:creationId xmlns:a16="http://schemas.microsoft.com/office/drawing/2014/main" id="{339D7F6E-841D-4697-A877-0F25113BA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2">
              <a:extLst>
                <a:ext uri="{FF2B5EF4-FFF2-40B4-BE49-F238E27FC236}">
                  <a16:creationId xmlns:a16="http://schemas.microsoft.com/office/drawing/2014/main" id="{226F9E1B-2970-4504-8E6C-1A42D05FC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3">
              <a:extLst>
                <a:ext uri="{FF2B5EF4-FFF2-40B4-BE49-F238E27FC236}">
                  <a16:creationId xmlns:a16="http://schemas.microsoft.com/office/drawing/2014/main" id="{6F11A9CB-BE43-4423-987B-B43046D14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4">
              <a:extLst>
                <a:ext uri="{FF2B5EF4-FFF2-40B4-BE49-F238E27FC236}">
                  <a16:creationId xmlns:a16="http://schemas.microsoft.com/office/drawing/2014/main" id="{F21925AB-CEC6-4210-929C-5BAB1C95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5">
              <a:extLst>
                <a:ext uri="{FF2B5EF4-FFF2-40B4-BE49-F238E27FC236}">
                  <a16:creationId xmlns:a16="http://schemas.microsoft.com/office/drawing/2014/main" id="{9B4BB7F4-36A3-49C5-A85E-660BF09014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6">
              <a:extLst>
                <a:ext uri="{FF2B5EF4-FFF2-40B4-BE49-F238E27FC236}">
                  <a16:creationId xmlns:a16="http://schemas.microsoft.com/office/drawing/2014/main" id="{89A82E2C-666C-4E88-B3A9-C95B5AE94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7">
              <a:extLst>
                <a:ext uri="{FF2B5EF4-FFF2-40B4-BE49-F238E27FC236}">
                  <a16:creationId xmlns:a16="http://schemas.microsoft.com/office/drawing/2014/main" id="{1363187E-6516-4018-A78B-CE0F7F232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8">
              <a:extLst>
                <a:ext uri="{FF2B5EF4-FFF2-40B4-BE49-F238E27FC236}">
                  <a16:creationId xmlns:a16="http://schemas.microsoft.com/office/drawing/2014/main" id="{3FF62829-5C7E-4110-A186-F4E8655E29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9">
              <a:extLst>
                <a:ext uri="{FF2B5EF4-FFF2-40B4-BE49-F238E27FC236}">
                  <a16:creationId xmlns:a16="http://schemas.microsoft.com/office/drawing/2014/main" id="{87E9C9B7-0C7F-44A7-B610-5B095C442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0">
              <a:extLst>
                <a:ext uri="{FF2B5EF4-FFF2-40B4-BE49-F238E27FC236}">
                  <a16:creationId xmlns:a16="http://schemas.microsoft.com/office/drawing/2014/main" id="{3037E5EC-D21D-4C3F-B081-B46C3B47CF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1">
              <a:extLst>
                <a:ext uri="{FF2B5EF4-FFF2-40B4-BE49-F238E27FC236}">
                  <a16:creationId xmlns:a16="http://schemas.microsoft.com/office/drawing/2014/main" id="{EAE8AAB2-DE35-4AED-8C9C-0718A33A84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2">
              <a:extLst>
                <a:ext uri="{FF2B5EF4-FFF2-40B4-BE49-F238E27FC236}">
                  <a16:creationId xmlns:a16="http://schemas.microsoft.com/office/drawing/2014/main" id="{062ACCDA-6A76-4812-BA3A-F3C6E1443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3">
              <a:extLst>
                <a:ext uri="{FF2B5EF4-FFF2-40B4-BE49-F238E27FC236}">
                  <a16:creationId xmlns:a16="http://schemas.microsoft.com/office/drawing/2014/main" id="{38825C85-74E0-4664-95AC-682625B99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4">
              <a:extLst>
                <a:ext uri="{FF2B5EF4-FFF2-40B4-BE49-F238E27FC236}">
                  <a16:creationId xmlns:a16="http://schemas.microsoft.com/office/drawing/2014/main" id="{D87E8B0A-2B1D-48E5-8107-F2855CFFD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5">
              <a:extLst>
                <a:ext uri="{FF2B5EF4-FFF2-40B4-BE49-F238E27FC236}">
                  <a16:creationId xmlns:a16="http://schemas.microsoft.com/office/drawing/2014/main" id="{E46FC211-5F4B-478B-8761-A65D21166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6">
              <a:extLst>
                <a:ext uri="{FF2B5EF4-FFF2-40B4-BE49-F238E27FC236}">
                  <a16:creationId xmlns:a16="http://schemas.microsoft.com/office/drawing/2014/main" id="{43C493A4-4703-4917-A281-F15E323F1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7">
              <a:extLst>
                <a:ext uri="{FF2B5EF4-FFF2-40B4-BE49-F238E27FC236}">
                  <a16:creationId xmlns:a16="http://schemas.microsoft.com/office/drawing/2014/main" id="{4B369EDA-1458-423B-839F-4FB0EE920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8">
              <a:extLst>
                <a:ext uri="{FF2B5EF4-FFF2-40B4-BE49-F238E27FC236}">
                  <a16:creationId xmlns:a16="http://schemas.microsoft.com/office/drawing/2014/main" id="{DB5E8117-FFBB-49D5-87C6-24D8E06CE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9">
              <a:extLst>
                <a:ext uri="{FF2B5EF4-FFF2-40B4-BE49-F238E27FC236}">
                  <a16:creationId xmlns:a16="http://schemas.microsoft.com/office/drawing/2014/main" id="{04D5DC4A-7C40-4236-B475-FA6AA4369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0">
              <a:extLst>
                <a:ext uri="{FF2B5EF4-FFF2-40B4-BE49-F238E27FC236}">
                  <a16:creationId xmlns:a16="http://schemas.microsoft.com/office/drawing/2014/main" id="{76858373-C51B-4201-80F4-803316704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1">
              <a:extLst>
                <a:ext uri="{FF2B5EF4-FFF2-40B4-BE49-F238E27FC236}">
                  <a16:creationId xmlns:a16="http://schemas.microsoft.com/office/drawing/2014/main" id="{D159A53F-DA7E-4CD5-AA84-55B3AC5EE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2">
              <a:extLst>
                <a:ext uri="{FF2B5EF4-FFF2-40B4-BE49-F238E27FC236}">
                  <a16:creationId xmlns:a16="http://schemas.microsoft.com/office/drawing/2014/main" id="{E4B70A8B-09AC-45AA-952C-242D7E147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Rectangle 33">
              <a:extLst>
                <a:ext uri="{FF2B5EF4-FFF2-40B4-BE49-F238E27FC236}">
                  <a16:creationId xmlns:a16="http://schemas.microsoft.com/office/drawing/2014/main" id="{63C8CAD6-F5BE-4961-AC48-2A34FA4E778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7" name="Freeform 34">
              <a:extLst>
                <a:ext uri="{FF2B5EF4-FFF2-40B4-BE49-F238E27FC236}">
                  <a16:creationId xmlns:a16="http://schemas.microsoft.com/office/drawing/2014/main" id="{AEBA7DBD-C171-47A7-9249-562A06AC2B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5">
              <a:extLst>
                <a:ext uri="{FF2B5EF4-FFF2-40B4-BE49-F238E27FC236}">
                  <a16:creationId xmlns:a16="http://schemas.microsoft.com/office/drawing/2014/main" id="{80F934E3-6775-4A9E-8666-7D050E428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6">
              <a:extLst>
                <a:ext uri="{FF2B5EF4-FFF2-40B4-BE49-F238E27FC236}">
                  <a16:creationId xmlns:a16="http://schemas.microsoft.com/office/drawing/2014/main" id="{F7E8F3A1-E3AE-4A22-82FE-71C4C163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7">
              <a:extLst>
                <a:ext uri="{FF2B5EF4-FFF2-40B4-BE49-F238E27FC236}">
                  <a16:creationId xmlns:a16="http://schemas.microsoft.com/office/drawing/2014/main" id="{27DFF928-27F3-44A1-9468-219DD390B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8">
              <a:extLst>
                <a:ext uri="{FF2B5EF4-FFF2-40B4-BE49-F238E27FC236}">
                  <a16:creationId xmlns:a16="http://schemas.microsoft.com/office/drawing/2014/main" id="{47C61A3E-9A0A-4547-9B8A-DD8CD6D4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9">
              <a:extLst>
                <a:ext uri="{FF2B5EF4-FFF2-40B4-BE49-F238E27FC236}">
                  <a16:creationId xmlns:a16="http://schemas.microsoft.com/office/drawing/2014/main" id="{FC684095-4805-413B-A9EB-63A2417B5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40">
              <a:extLst>
                <a:ext uri="{FF2B5EF4-FFF2-40B4-BE49-F238E27FC236}">
                  <a16:creationId xmlns:a16="http://schemas.microsoft.com/office/drawing/2014/main" id="{AF830B5E-DCF9-4CBD-8746-C5219013D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1">
              <a:extLst>
                <a:ext uri="{FF2B5EF4-FFF2-40B4-BE49-F238E27FC236}">
                  <a16:creationId xmlns:a16="http://schemas.microsoft.com/office/drawing/2014/main" id="{FE6882C0-1C73-4E53-A884-3202385D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2">
              <a:extLst>
                <a:ext uri="{FF2B5EF4-FFF2-40B4-BE49-F238E27FC236}">
                  <a16:creationId xmlns:a16="http://schemas.microsoft.com/office/drawing/2014/main" id="{9611015E-699B-4BA5-A162-8BABC91454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3">
              <a:extLst>
                <a:ext uri="{FF2B5EF4-FFF2-40B4-BE49-F238E27FC236}">
                  <a16:creationId xmlns:a16="http://schemas.microsoft.com/office/drawing/2014/main" id="{8C6A611F-CBE4-46B7-96F6-803B2D260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44">
              <a:extLst>
                <a:ext uri="{FF2B5EF4-FFF2-40B4-BE49-F238E27FC236}">
                  <a16:creationId xmlns:a16="http://schemas.microsoft.com/office/drawing/2014/main" id="{FDCF0D71-6D32-4B72-B7E1-678BA980A8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Rectangle 45">
              <a:extLst>
                <a:ext uri="{FF2B5EF4-FFF2-40B4-BE49-F238E27FC236}">
                  <a16:creationId xmlns:a16="http://schemas.microsoft.com/office/drawing/2014/main" id="{FE6E605A-8ECF-47E5-ABDD-B4874FF18F1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9" name="Freeform 46">
              <a:extLst>
                <a:ext uri="{FF2B5EF4-FFF2-40B4-BE49-F238E27FC236}">
                  <a16:creationId xmlns:a16="http://schemas.microsoft.com/office/drawing/2014/main" id="{1329BFCB-3C83-438B-8C18-20576CA6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47">
              <a:extLst>
                <a:ext uri="{FF2B5EF4-FFF2-40B4-BE49-F238E27FC236}">
                  <a16:creationId xmlns:a16="http://schemas.microsoft.com/office/drawing/2014/main" id="{9E013566-6E0D-4B88-9731-0BBACA1408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8">
              <a:extLst>
                <a:ext uri="{FF2B5EF4-FFF2-40B4-BE49-F238E27FC236}">
                  <a16:creationId xmlns:a16="http://schemas.microsoft.com/office/drawing/2014/main" id="{1668707D-D4E8-40EC-94C2-F83C6E222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9">
              <a:extLst>
                <a:ext uri="{FF2B5EF4-FFF2-40B4-BE49-F238E27FC236}">
                  <a16:creationId xmlns:a16="http://schemas.microsoft.com/office/drawing/2014/main" id="{0CE0CBC9-140F-475C-93C6-446BDBB76C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0">
              <a:extLst>
                <a:ext uri="{FF2B5EF4-FFF2-40B4-BE49-F238E27FC236}">
                  <a16:creationId xmlns:a16="http://schemas.microsoft.com/office/drawing/2014/main" id="{0ED9FFD9-3111-4C21-8013-063D0A89F3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1">
              <a:extLst>
                <a:ext uri="{FF2B5EF4-FFF2-40B4-BE49-F238E27FC236}">
                  <a16:creationId xmlns:a16="http://schemas.microsoft.com/office/drawing/2014/main" id="{C75E760C-E1DB-475D-905D-FC3F430FE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2">
              <a:extLst>
                <a:ext uri="{FF2B5EF4-FFF2-40B4-BE49-F238E27FC236}">
                  <a16:creationId xmlns:a16="http://schemas.microsoft.com/office/drawing/2014/main" id="{1F4DF02E-1FC7-48AB-8CDA-940C8A50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53">
              <a:extLst>
                <a:ext uri="{FF2B5EF4-FFF2-40B4-BE49-F238E27FC236}">
                  <a16:creationId xmlns:a16="http://schemas.microsoft.com/office/drawing/2014/main" id="{193ABE5A-1C12-4B38-8078-51A0BAB3C0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54">
              <a:extLst>
                <a:ext uri="{FF2B5EF4-FFF2-40B4-BE49-F238E27FC236}">
                  <a16:creationId xmlns:a16="http://schemas.microsoft.com/office/drawing/2014/main" id="{3A57AD1C-4CC5-4E62-A352-D3B142B9DF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55">
              <a:extLst>
                <a:ext uri="{FF2B5EF4-FFF2-40B4-BE49-F238E27FC236}">
                  <a16:creationId xmlns:a16="http://schemas.microsoft.com/office/drawing/2014/main" id="{646D40AD-4384-42ED-B1A0-A47C165C6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56">
              <a:extLst>
                <a:ext uri="{FF2B5EF4-FFF2-40B4-BE49-F238E27FC236}">
                  <a16:creationId xmlns:a16="http://schemas.microsoft.com/office/drawing/2014/main" id="{0786C2FA-21FD-4F48-9E96-C5D8E6159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57">
              <a:extLst>
                <a:ext uri="{FF2B5EF4-FFF2-40B4-BE49-F238E27FC236}">
                  <a16:creationId xmlns:a16="http://schemas.microsoft.com/office/drawing/2014/main" id="{AFE6F50A-21B5-4B98-9C3B-B89FFC6FB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58">
              <a:extLst>
                <a:ext uri="{FF2B5EF4-FFF2-40B4-BE49-F238E27FC236}">
                  <a16:creationId xmlns:a16="http://schemas.microsoft.com/office/drawing/2014/main" id="{2454210A-9717-44AF-9D76-0426534C35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extBox 1">
            <a:extLst>
              <a:ext uri="{FF2B5EF4-FFF2-40B4-BE49-F238E27FC236}">
                <a16:creationId xmlns:a16="http://schemas.microsoft.com/office/drawing/2014/main" id="{B4CF600B-4AC8-424E-88EE-BAD388318625}"/>
              </a:ext>
            </a:extLst>
          </p:cNvPr>
          <p:cNvSpPr txBox="1"/>
          <p:nvPr/>
        </p:nvSpPr>
        <p:spPr>
          <a:xfrm>
            <a:off x="1617233" y="4539573"/>
            <a:ext cx="8957534" cy="118283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914400">
              <a:lnSpc>
                <a:spcPct val="90000"/>
              </a:lnSpc>
              <a:spcBef>
                <a:spcPct val="0"/>
              </a:spcBef>
              <a:spcAft>
                <a:spcPts val="600"/>
              </a:spcAft>
            </a:pPr>
            <a:r>
              <a:rPr lang="en-US" sz="4800" cap="all">
                <a:latin typeface="+mj-lt"/>
                <a:ea typeface="+mj-ea"/>
                <a:cs typeface="+mj-cs"/>
              </a:rPr>
              <a:t>What is the bookaholics?</a:t>
            </a:r>
          </a:p>
        </p:txBody>
      </p:sp>
      <p:sp>
        <p:nvSpPr>
          <p:cNvPr id="150" name="Round Diagonal Corner Rectangle 6">
            <a:extLst>
              <a:ext uri="{FF2B5EF4-FFF2-40B4-BE49-F238E27FC236}">
                <a16:creationId xmlns:a16="http://schemas.microsoft.com/office/drawing/2014/main" id="{EC19B228-BB19-4650-8B05-EDE68385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photo, table, person, computer&#10;&#10;Description automatically generated">
            <a:extLst>
              <a:ext uri="{FF2B5EF4-FFF2-40B4-BE49-F238E27FC236}">
                <a16:creationId xmlns:a16="http://schemas.microsoft.com/office/drawing/2014/main" id="{5EF4AD1F-2824-43C5-BD89-A7FE5EAFDC93}"/>
              </a:ext>
            </a:extLst>
          </p:cNvPr>
          <p:cNvPicPr>
            <a:picLocks noChangeAspect="1"/>
          </p:cNvPicPr>
          <p:nvPr/>
        </p:nvPicPr>
        <p:blipFill rotWithShape="1">
          <a:blip r:embed="rId5"/>
          <a:srcRect t="5209" r="1" b="7814"/>
          <a:stretch/>
        </p:blipFill>
        <p:spPr>
          <a:xfrm>
            <a:off x="987014" y="951493"/>
            <a:ext cx="6163922" cy="2975493"/>
          </a:xfrm>
          <a:prstGeom prst="rect">
            <a:avLst/>
          </a:prstGeom>
        </p:spPr>
      </p:pic>
      <p:pic>
        <p:nvPicPr>
          <p:cNvPr id="4" name="Picture 4" descr="A book shelf filled with books&#10;&#10;Description automatically generated">
            <a:extLst>
              <a:ext uri="{FF2B5EF4-FFF2-40B4-BE49-F238E27FC236}">
                <a16:creationId xmlns:a16="http://schemas.microsoft.com/office/drawing/2014/main" id="{62E58C3C-F2FB-4421-AA68-C0F0E8CA02C5}"/>
              </a:ext>
            </a:extLst>
          </p:cNvPr>
          <p:cNvPicPr>
            <a:picLocks noChangeAspect="1"/>
          </p:cNvPicPr>
          <p:nvPr/>
        </p:nvPicPr>
        <p:blipFill rotWithShape="1">
          <a:blip r:embed="rId6"/>
          <a:srcRect t="15739" r="-1" b="8464"/>
          <a:stretch/>
        </p:blipFill>
        <p:spPr>
          <a:xfrm>
            <a:off x="7314662" y="951493"/>
            <a:ext cx="3925642" cy="2975493"/>
          </a:xfrm>
          <a:prstGeom prst="rect">
            <a:avLst/>
          </a:prstGeom>
        </p:spPr>
      </p:pic>
    </p:spTree>
    <p:extLst>
      <p:ext uri="{BB962C8B-B14F-4D97-AF65-F5344CB8AC3E}">
        <p14:creationId xmlns:p14="http://schemas.microsoft.com/office/powerpoint/2010/main" val="1644812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Text, logo&#10;&#10;Description automatically generated">
            <a:extLst>
              <a:ext uri="{FF2B5EF4-FFF2-40B4-BE49-F238E27FC236}">
                <a16:creationId xmlns:a16="http://schemas.microsoft.com/office/drawing/2014/main" id="{95D7D479-F0D8-4F1B-B956-7B7135E1C6F7}"/>
              </a:ext>
            </a:extLst>
          </p:cNvPr>
          <p:cNvPicPr>
            <a:picLocks noChangeAspect="1"/>
          </p:cNvPicPr>
          <p:nvPr/>
        </p:nvPicPr>
        <p:blipFill>
          <a:blip r:embed="rId3"/>
          <a:stretch>
            <a:fillRect/>
          </a:stretch>
        </p:blipFill>
        <p:spPr>
          <a:xfrm>
            <a:off x="484632" y="1667367"/>
            <a:ext cx="3517119" cy="3517119"/>
          </a:xfrm>
          <a:prstGeom prst="rect">
            <a:avLst/>
          </a:prstGeom>
        </p:spPr>
      </p:pic>
      <p:cxnSp>
        <p:nvCxnSpPr>
          <p:cNvPr id="6" name="Straight Connector 8">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4" descr="Logo&#10;&#10;Description automatically generated">
            <a:extLst>
              <a:ext uri="{FF2B5EF4-FFF2-40B4-BE49-F238E27FC236}">
                <a16:creationId xmlns:a16="http://schemas.microsoft.com/office/drawing/2014/main" id="{E23A8D49-A26D-4927-8827-1F1204FCD473}"/>
              </a:ext>
            </a:extLst>
          </p:cNvPr>
          <p:cNvPicPr>
            <a:picLocks noChangeAspect="1"/>
          </p:cNvPicPr>
          <p:nvPr/>
        </p:nvPicPr>
        <p:blipFill>
          <a:blip r:embed="rId4"/>
          <a:stretch>
            <a:fillRect/>
          </a:stretch>
        </p:blipFill>
        <p:spPr>
          <a:xfrm>
            <a:off x="4310676" y="2118058"/>
            <a:ext cx="3537345" cy="2615737"/>
          </a:xfrm>
          <a:prstGeom prst="rect">
            <a:avLst/>
          </a:prstGeom>
        </p:spPr>
      </p:pic>
      <p:cxnSp>
        <p:nvCxnSpPr>
          <p:cNvPr id="11" name="Straight Connector 10">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3" descr="A picture containing implement, stationary&#10;&#10;Description automatically generated">
            <a:extLst>
              <a:ext uri="{FF2B5EF4-FFF2-40B4-BE49-F238E27FC236}">
                <a16:creationId xmlns:a16="http://schemas.microsoft.com/office/drawing/2014/main" id="{4AC85E23-5A21-4D77-A2E6-0F9DB48AC6E9}"/>
              </a:ext>
            </a:extLst>
          </p:cNvPr>
          <p:cNvPicPr>
            <a:picLocks noChangeAspect="1"/>
          </p:cNvPicPr>
          <p:nvPr/>
        </p:nvPicPr>
        <p:blipFill>
          <a:blip r:embed="rId5"/>
          <a:stretch>
            <a:fillRect/>
          </a:stretch>
        </p:blipFill>
        <p:spPr>
          <a:xfrm>
            <a:off x="8162336" y="1667368"/>
            <a:ext cx="3517120" cy="3517120"/>
          </a:xfrm>
          <a:prstGeom prst="rect">
            <a:avLst/>
          </a:prstGeom>
        </p:spPr>
      </p:pic>
    </p:spTree>
    <p:extLst>
      <p:ext uri="{BB962C8B-B14F-4D97-AF65-F5344CB8AC3E}">
        <p14:creationId xmlns:p14="http://schemas.microsoft.com/office/powerpoint/2010/main" val="2744005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4"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126"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sp>
        <p:nvSpPr>
          <p:cNvPr id="127" name="Rectangle 64">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66">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68"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29"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0"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1"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3"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4"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5"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6"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7"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8"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9"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0"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1"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2"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3"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4"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5"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6"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7"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8"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9"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0"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1"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2"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3"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4"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5"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6"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8"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9"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0"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1"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2"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3"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4"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5"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6"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7"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8"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0"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1"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2"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3"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4"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5"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6"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7"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8"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19"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0"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21"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useBgFill="1">
        <p:nvSpPr>
          <p:cNvPr id="130"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CC443E-4296-41EB-BA4D-CD65C7920F7D}"/>
              </a:ext>
            </a:extLst>
          </p:cNvPr>
          <p:cNvSpPr txBox="1"/>
          <p:nvPr/>
        </p:nvSpPr>
        <p:spPr>
          <a:xfrm>
            <a:off x="4654296" y="963613"/>
            <a:ext cx="6013703" cy="41497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6000" cap="all">
                <a:latin typeface="+mj-lt"/>
                <a:ea typeface="+mj-ea"/>
                <a:cs typeface="+mj-cs"/>
              </a:rPr>
              <a:t>What it's not</a:t>
            </a:r>
          </a:p>
        </p:txBody>
      </p:sp>
    </p:spTree>
    <p:extLst>
      <p:ext uri="{BB962C8B-B14F-4D97-AF65-F5344CB8AC3E}">
        <p14:creationId xmlns:p14="http://schemas.microsoft.com/office/powerpoint/2010/main" val="3609061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2244-C833-45CE-99FB-02BDEB892171}"/>
              </a:ext>
            </a:extLst>
          </p:cNvPr>
          <p:cNvSpPr>
            <a:spLocks noGrp="1"/>
          </p:cNvSpPr>
          <p:nvPr>
            <p:ph type="title"/>
          </p:nvPr>
        </p:nvSpPr>
        <p:spPr/>
        <p:txBody>
          <a:bodyPr/>
          <a:lstStyle/>
          <a:p>
            <a:pPr algn="ctr"/>
            <a:r>
              <a:rPr lang="en-US"/>
              <a:t>Project scheduling</a:t>
            </a:r>
          </a:p>
        </p:txBody>
      </p:sp>
      <p:sp>
        <p:nvSpPr>
          <p:cNvPr id="4" name="Text Placeholder 3">
            <a:extLst>
              <a:ext uri="{FF2B5EF4-FFF2-40B4-BE49-F238E27FC236}">
                <a16:creationId xmlns:a16="http://schemas.microsoft.com/office/drawing/2014/main" id="{C37B9043-D584-42F3-B0BE-56647A13ED84}"/>
              </a:ext>
            </a:extLst>
          </p:cNvPr>
          <p:cNvSpPr>
            <a:spLocks noGrp="1"/>
          </p:cNvSpPr>
          <p:nvPr>
            <p:ph type="body" sz="half" idx="2"/>
          </p:nvPr>
        </p:nvSpPr>
        <p:spPr/>
        <p:txBody>
          <a:bodyPr vert="horz" lIns="91440" tIns="45720" rIns="91440" bIns="45720" rtlCol="0" anchor="t">
            <a:normAutofit/>
          </a:bodyPr>
          <a:lstStyle/>
          <a:p>
            <a:pPr algn="ctr"/>
            <a:r>
              <a:rPr lang="en-US"/>
              <a:t>Using the FP method we calculated the development time to be approximately 7 business days and from that we came up with the above schedule.</a:t>
            </a:r>
          </a:p>
        </p:txBody>
      </p:sp>
      <p:pic>
        <p:nvPicPr>
          <p:cNvPr id="11" name="Picture 11" descr="Chart&#10;&#10;Description automatically generated">
            <a:extLst>
              <a:ext uri="{FF2B5EF4-FFF2-40B4-BE49-F238E27FC236}">
                <a16:creationId xmlns:a16="http://schemas.microsoft.com/office/drawing/2014/main" id="{8C01D77F-FBE8-44CF-8234-7C92E695C108}"/>
              </a:ext>
            </a:extLst>
          </p:cNvPr>
          <p:cNvPicPr>
            <a:picLocks noGrp="1" noChangeAspect="1"/>
          </p:cNvPicPr>
          <p:nvPr>
            <p:ph type="pic" idx="1"/>
          </p:nvPr>
        </p:nvPicPr>
        <p:blipFill rotWithShape="1">
          <a:blip r:embed="rId3"/>
          <a:srcRect l="2295" r="2295"/>
          <a:stretch/>
        </p:blipFill>
        <p:spPr>
          <a:xfrm>
            <a:off x="322967" y="455908"/>
            <a:ext cx="11539835" cy="3845407"/>
          </a:xfrm>
        </p:spPr>
      </p:pic>
    </p:spTree>
    <p:extLst>
      <p:ext uri="{BB962C8B-B14F-4D97-AF65-F5344CB8AC3E}">
        <p14:creationId xmlns:p14="http://schemas.microsoft.com/office/powerpoint/2010/main" val="2904696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76D8-6EB4-4399-B6AF-3CD1673D5468}"/>
              </a:ext>
            </a:extLst>
          </p:cNvPr>
          <p:cNvSpPr>
            <a:spLocks noGrp="1"/>
          </p:cNvSpPr>
          <p:nvPr>
            <p:ph type="title"/>
          </p:nvPr>
        </p:nvSpPr>
        <p:spPr/>
        <p:txBody>
          <a:bodyPr/>
          <a:lstStyle/>
          <a:p>
            <a:r>
              <a:rPr lang="en-US"/>
              <a:t>FUNCTIONAL REQUIREMENTS</a:t>
            </a:r>
          </a:p>
        </p:txBody>
      </p:sp>
      <p:sp>
        <p:nvSpPr>
          <p:cNvPr id="3" name="Content Placeholder 2">
            <a:extLst>
              <a:ext uri="{FF2B5EF4-FFF2-40B4-BE49-F238E27FC236}">
                <a16:creationId xmlns:a16="http://schemas.microsoft.com/office/drawing/2014/main" id="{7FC6D6B3-CC26-4E1A-A21D-6F0D48E3D212}"/>
              </a:ext>
            </a:extLst>
          </p:cNvPr>
          <p:cNvSpPr>
            <a:spLocks noGrp="1"/>
          </p:cNvSpPr>
          <p:nvPr>
            <p:ph idx="1"/>
          </p:nvPr>
        </p:nvSpPr>
        <p:spPr>
          <a:xfrm>
            <a:off x="699452" y="1929447"/>
            <a:ext cx="10637519" cy="4227514"/>
          </a:xfrm>
        </p:spPr>
        <p:txBody>
          <a:bodyPr vert="horz" lIns="91440" tIns="45720" rIns="91440" bIns="45720" rtlCol="0" anchor="t">
            <a:normAutofit fontScale="92500" lnSpcReduction="20000"/>
          </a:bodyPr>
          <a:lstStyle/>
          <a:p>
            <a:r>
              <a:rPr lang="en-US">
                <a:ea typeface="+mn-lt"/>
                <a:cs typeface="+mn-lt"/>
              </a:rPr>
              <a:t>The user should be able to manage the books in their libraries including the ability to view, download, and edit their library. </a:t>
            </a:r>
            <a:endParaRPr lang="en-US"/>
          </a:p>
          <a:p>
            <a:r>
              <a:rPr lang="en-US">
                <a:ea typeface="+mn-lt"/>
                <a:cs typeface="+mn-lt"/>
              </a:rPr>
              <a:t>The user should be able to read the books by flipping through the pages that are shown by the system.</a:t>
            </a:r>
            <a:endParaRPr lang="en-US"/>
          </a:p>
          <a:p>
            <a:r>
              <a:rPr lang="en-US">
                <a:ea typeface="+mn-lt"/>
                <a:cs typeface="+mn-lt"/>
              </a:rPr>
              <a:t>The user should be able to create notations and bookmarks that will be saved to the book’s data on the system </a:t>
            </a:r>
            <a:endParaRPr lang="en-US"/>
          </a:p>
          <a:p>
            <a:r>
              <a:rPr lang="en-US">
                <a:ea typeface="+mn-lt"/>
                <a:cs typeface="+mn-lt"/>
              </a:rPr>
              <a:t>The user should be able to create a profile to write reviews, book recommendations, and to have friends</a:t>
            </a:r>
            <a:endParaRPr lang="en-US"/>
          </a:p>
          <a:p>
            <a:r>
              <a:rPr lang="en-US">
                <a:ea typeface="+mn-lt"/>
                <a:cs typeface="+mn-lt"/>
              </a:rPr>
              <a:t>The user should be able to create and manage different lists of books such as “Currently Reading,” “Want to Read,” and “Finished Reading.”</a:t>
            </a:r>
            <a:endParaRPr lang="en-US"/>
          </a:p>
          <a:p>
            <a:endParaRPr lang="en-US"/>
          </a:p>
        </p:txBody>
      </p:sp>
    </p:spTree>
    <p:extLst>
      <p:ext uri="{BB962C8B-B14F-4D97-AF65-F5344CB8AC3E}">
        <p14:creationId xmlns:p14="http://schemas.microsoft.com/office/powerpoint/2010/main" val="1830579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F7228-8005-43CD-94CF-A06AFE1BF7AA}"/>
              </a:ext>
            </a:extLst>
          </p:cNvPr>
          <p:cNvSpPr>
            <a:spLocks noGrp="1"/>
          </p:cNvSpPr>
          <p:nvPr>
            <p:ph type="title"/>
          </p:nvPr>
        </p:nvSpPr>
        <p:spPr/>
        <p:txBody>
          <a:bodyPr/>
          <a:lstStyle/>
          <a:p>
            <a:r>
              <a:rPr lang="en-US"/>
              <a:t>NON-FUNCTIONAL requirements</a:t>
            </a:r>
          </a:p>
        </p:txBody>
      </p:sp>
      <p:sp>
        <p:nvSpPr>
          <p:cNvPr id="3" name="Content Placeholder 2">
            <a:extLst>
              <a:ext uri="{FF2B5EF4-FFF2-40B4-BE49-F238E27FC236}">
                <a16:creationId xmlns:a16="http://schemas.microsoft.com/office/drawing/2014/main" id="{6E82847C-9137-4E89-9DFD-61F84D800AC2}"/>
              </a:ext>
            </a:extLst>
          </p:cNvPr>
          <p:cNvSpPr>
            <a:spLocks noGrp="1"/>
          </p:cNvSpPr>
          <p:nvPr>
            <p:ph idx="1"/>
          </p:nvPr>
        </p:nvSpPr>
        <p:spPr/>
        <p:txBody>
          <a:bodyPr vert="horz" lIns="91440" tIns="45720" rIns="91440" bIns="45720" rtlCol="0" anchor="t">
            <a:normAutofit/>
          </a:bodyPr>
          <a:lstStyle/>
          <a:p>
            <a:r>
              <a:rPr lang="en-US" sz="2600">
                <a:latin typeface="TW Cen MT"/>
                <a:cs typeface="Arial"/>
              </a:rPr>
              <a:t>The Application would adapt to users’ screen without any of the details cutting out.</a:t>
            </a:r>
            <a:endParaRPr lang="en-US" sz="2600" b="0" i="0" u="none" strike="noStrike">
              <a:effectLst/>
              <a:latin typeface="TW Cen MT"/>
              <a:cs typeface="Arial"/>
            </a:endParaRPr>
          </a:p>
          <a:p>
            <a:r>
              <a:rPr lang="en-US" sz="2600" b="0" i="0" u="none" strike="noStrike">
                <a:effectLst/>
                <a:latin typeface="TW Cen MT"/>
                <a:cs typeface="Arial"/>
              </a:rPr>
              <a:t>The Software would stay below the limit of 5MB of system’s RAM</a:t>
            </a:r>
          </a:p>
          <a:p>
            <a:r>
              <a:rPr lang="en-US" sz="2600" b="0" i="0" u="none" strike="noStrike">
                <a:effectLst/>
                <a:latin typeface="TW Cen MT"/>
                <a:cs typeface="Arial"/>
              </a:rPr>
              <a:t>Software would fit under 10MB of space on the user’s device.</a:t>
            </a:r>
          </a:p>
          <a:p>
            <a:r>
              <a:rPr lang="en-US" sz="2600"/>
              <a:t>The users can control their personal information at any given time.</a:t>
            </a:r>
          </a:p>
          <a:p>
            <a:endParaRPr lang="en-US" sz="2800" b="0" i="0" u="none" strike="noStrike">
              <a:effectLst/>
              <a:latin typeface="TW Cen MT"/>
              <a:cs typeface="Arial"/>
            </a:endParaRPr>
          </a:p>
        </p:txBody>
      </p:sp>
    </p:spTree>
    <p:extLst>
      <p:ext uri="{BB962C8B-B14F-4D97-AF65-F5344CB8AC3E}">
        <p14:creationId xmlns:p14="http://schemas.microsoft.com/office/powerpoint/2010/main" val="896796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2D92-B670-4F45-8A57-1D737BDF0704}"/>
              </a:ext>
            </a:extLst>
          </p:cNvPr>
          <p:cNvSpPr>
            <a:spLocks noGrp="1"/>
          </p:cNvSpPr>
          <p:nvPr>
            <p:ph type="title"/>
          </p:nvPr>
        </p:nvSpPr>
        <p:spPr/>
        <p:txBody>
          <a:bodyPr/>
          <a:lstStyle/>
          <a:p>
            <a:r>
              <a:rPr lang="en-US"/>
              <a:t>NON-FUNCTIONAL requirements</a:t>
            </a:r>
          </a:p>
        </p:txBody>
      </p:sp>
      <p:sp>
        <p:nvSpPr>
          <p:cNvPr id="3" name="Content Placeholder 2">
            <a:extLst>
              <a:ext uri="{FF2B5EF4-FFF2-40B4-BE49-F238E27FC236}">
                <a16:creationId xmlns:a16="http://schemas.microsoft.com/office/drawing/2014/main" id="{BADC17F1-2537-4D0D-ACDC-1FD7FB48F26B}"/>
              </a:ext>
            </a:extLst>
          </p:cNvPr>
          <p:cNvSpPr>
            <a:spLocks noGrp="1"/>
          </p:cNvSpPr>
          <p:nvPr>
            <p:ph idx="1"/>
          </p:nvPr>
        </p:nvSpPr>
        <p:spPr/>
        <p:txBody>
          <a:bodyPr>
            <a:normAutofit/>
          </a:bodyPr>
          <a:lstStyle/>
          <a:p>
            <a:r>
              <a:rPr lang="en-US" sz="2600">
                <a:latin typeface="TW Cen MT"/>
                <a:cs typeface="Arial"/>
              </a:rPr>
              <a:t>All the services shall be always accessible to the user.</a:t>
            </a:r>
          </a:p>
          <a:p>
            <a:r>
              <a:rPr lang="en-US" sz="2600" b="0" i="0" u="none" strike="noStrike">
                <a:effectLst/>
                <a:latin typeface="TW Cen MT"/>
                <a:cs typeface="Arial"/>
              </a:rPr>
              <a:t>Users credential and information shall be kept secure from external access. We care deeply about our user’s security.</a:t>
            </a:r>
          </a:p>
          <a:p>
            <a:r>
              <a:rPr lang="en-US" sz="2600">
                <a:latin typeface="TW Cen MT"/>
                <a:cs typeface="Arial"/>
              </a:rPr>
              <a:t>Application would be available both on the App Store and the Google Play Store</a:t>
            </a:r>
          </a:p>
          <a:p>
            <a:pPr lvl="1"/>
            <a:endParaRPr lang="en-US"/>
          </a:p>
        </p:txBody>
      </p:sp>
    </p:spTree>
    <p:extLst>
      <p:ext uri="{BB962C8B-B14F-4D97-AF65-F5344CB8AC3E}">
        <p14:creationId xmlns:p14="http://schemas.microsoft.com/office/powerpoint/2010/main" val="2437718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6B9F7-EACA-4DCE-AE20-F876A6967336}"/>
              </a:ext>
            </a:extLst>
          </p:cNvPr>
          <p:cNvSpPr>
            <a:spLocks noGrp="1"/>
          </p:cNvSpPr>
          <p:nvPr>
            <p:ph type="title"/>
          </p:nvPr>
        </p:nvSpPr>
        <p:spPr/>
        <p:txBody>
          <a:bodyPr/>
          <a:lstStyle/>
          <a:p>
            <a:r>
              <a:rPr lang="en-US"/>
              <a:t>Estimated cost</a:t>
            </a:r>
          </a:p>
        </p:txBody>
      </p:sp>
      <p:sp>
        <p:nvSpPr>
          <p:cNvPr id="3" name="Content Placeholder 2">
            <a:extLst>
              <a:ext uri="{FF2B5EF4-FFF2-40B4-BE49-F238E27FC236}">
                <a16:creationId xmlns:a16="http://schemas.microsoft.com/office/drawing/2014/main" id="{19E8F4FF-AFA8-428E-8A94-EA5C33C0010A}"/>
              </a:ext>
            </a:extLst>
          </p:cNvPr>
          <p:cNvSpPr>
            <a:spLocks noGrp="1"/>
          </p:cNvSpPr>
          <p:nvPr>
            <p:ph idx="1"/>
          </p:nvPr>
        </p:nvSpPr>
        <p:spPr/>
        <p:txBody>
          <a:bodyPr/>
          <a:lstStyle/>
          <a:p>
            <a:r>
              <a:rPr lang="en-US"/>
              <a:t>Hardware Cost:</a:t>
            </a:r>
          </a:p>
          <a:p>
            <a:pPr lvl="1"/>
            <a:r>
              <a:rPr lang="en-US"/>
              <a:t>Server Cost: $3,635</a:t>
            </a:r>
          </a:p>
          <a:p>
            <a:r>
              <a:rPr lang="en-US"/>
              <a:t>Software Product Cost</a:t>
            </a:r>
          </a:p>
          <a:p>
            <a:pPr lvl="1"/>
            <a:r>
              <a:rPr lang="en-US"/>
              <a:t>Cost: $778</a:t>
            </a:r>
          </a:p>
          <a:p>
            <a:r>
              <a:rPr lang="en-US"/>
              <a:t>Personnel Cost</a:t>
            </a:r>
          </a:p>
          <a:p>
            <a:pPr lvl="1"/>
            <a:r>
              <a:rPr lang="en-US"/>
              <a:t>Cost: $13,440</a:t>
            </a:r>
          </a:p>
          <a:p>
            <a:pPr marL="457200" lvl="1" indent="0">
              <a:buNone/>
            </a:pPr>
            <a:endParaRPr lang="en-US"/>
          </a:p>
        </p:txBody>
      </p:sp>
    </p:spTree>
    <p:extLst>
      <p:ext uri="{BB962C8B-B14F-4D97-AF65-F5344CB8AC3E}">
        <p14:creationId xmlns:p14="http://schemas.microsoft.com/office/powerpoint/2010/main" val="4074398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04C6BCC-A38B-4625-90E6-7D3BBA3909A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Application>Microsoft Office PowerPoint</Application>
  <PresentationFormat>Widescreen</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Circuit</vt:lpstr>
      <vt:lpstr>The Bookaholics</vt:lpstr>
      <vt:lpstr>PowerPoint Presentation</vt:lpstr>
      <vt:lpstr>PowerPoint Presentation</vt:lpstr>
      <vt:lpstr>PowerPoint Presentation</vt:lpstr>
      <vt:lpstr>Project scheduling</vt:lpstr>
      <vt:lpstr>FUNCTIONAL REQUIREMENTS</vt:lpstr>
      <vt:lpstr>NON-FUNCTIONAL requirements</vt:lpstr>
      <vt:lpstr>NON-FUNCTIONAL requirements</vt:lpstr>
      <vt:lpstr>Estimated cost</vt:lpstr>
      <vt:lpstr> Use Case</vt:lpstr>
      <vt:lpstr>Architectural  Design</vt:lpstr>
      <vt:lpstr> Sequence Diagram</vt:lpstr>
      <vt:lpstr> Class Diagram</vt:lpstr>
      <vt:lpstr>UI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Jen Jen</dc:creator>
  <cp:revision>14</cp:revision>
  <dcterms:created xsi:type="dcterms:W3CDTF">2020-10-22T20:41:22Z</dcterms:created>
  <dcterms:modified xsi:type="dcterms:W3CDTF">2020-11-05T21:25:09Z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